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20"/>
  </p:notesMasterIdLst>
  <p:sldIdLst>
    <p:sldId id="256" r:id="rId2"/>
    <p:sldId id="257" r:id="rId3"/>
    <p:sldId id="260" r:id="rId4"/>
    <p:sldId id="279" r:id="rId5"/>
    <p:sldId id="280" r:id="rId6"/>
    <p:sldId id="282" r:id="rId7"/>
    <p:sldId id="286" r:id="rId8"/>
    <p:sldId id="285" r:id="rId9"/>
    <p:sldId id="287" r:id="rId10"/>
    <p:sldId id="288" r:id="rId11"/>
    <p:sldId id="290" r:id="rId12"/>
    <p:sldId id="291" r:id="rId13"/>
    <p:sldId id="297" r:id="rId14"/>
    <p:sldId id="292" r:id="rId15"/>
    <p:sldId id="294" r:id="rId16"/>
    <p:sldId id="300" r:id="rId17"/>
    <p:sldId id="298" r:id="rId18"/>
    <p:sldId id="295" r:id="rId19"/>
  </p:sldIdLst>
  <p:sldSz cx="12192000" cy="6858000"/>
  <p:notesSz cx="6858000" cy="9144000"/>
  <p:embeddedFontLst>
    <p:embeddedFont>
      <p:font typeface="Abril Fatface" panose="02000503000000020003" pitchFamily="2" charset="0"/>
      <p:regular r:id="rId21"/>
    </p:embeddedFont>
    <p:embeddedFont>
      <p:font typeface="Adelle Sans Devanagari" panose="02000503000000020004" pitchFamily="2" charset="-78"/>
      <p:regular r:id="rId22"/>
      <p:bold r:id="rId23"/>
    </p:embeddedFont>
    <p:embeddedFont>
      <p:font typeface="Newsreader" panose="02000000000000000000" pitchFamily="2" charset="0"/>
      <p:regular r:id="rId24"/>
      <p:bold r:id="rId25"/>
      <p:italic r:id="rId26"/>
      <p:boldItalic r:id="rId27"/>
    </p:embeddedFont>
    <p:embeddedFont>
      <p:font typeface="Newsreader SemiBold" panose="020000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429"/>
  </p:normalViewPr>
  <p:slideViewPr>
    <p:cSldViewPr snapToGrid="0">
      <p:cViewPr>
        <p:scale>
          <a:sx n="120" d="100"/>
          <a:sy n="120" d="100"/>
        </p:scale>
        <p:origin x="496" y="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1412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73370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44693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83932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2139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53771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12471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586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8021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0362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5088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760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0895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4578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0746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78525" y="2721800"/>
            <a:ext cx="11634900" cy="5865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3000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278525" y="641475"/>
            <a:ext cx="11634900" cy="2080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ldrich"/>
              <a:buNone/>
              <a:defRPr sz="9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cxnSp>
        <p:nvCxnSpPr>
          <p:cNvPr id="14" name="Google Shape;14;p2"/>
          <p:cNvCxnSpPr/>
          <p:nvPr/>
        </p:nvCxnSpPr>
        <p:spPr>
          <a:xfrm>
            <a:off x="278525" y="577650"/>
            <a:ext cx="116349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2"/>
          <p:cNvSpPr>
            <a:spLocks noGrp="1"/>
          </p:cNvSpPr>
          <p:nvPr>
            <p:ph type="pic" idx="2"/>
          </p:nvPr>
        </p:nvSpPr>
        <p:spPr>
          <a:xfrm>
            <a:off x="278525" y="3687450"/>
            <a:ext cx="11634900" cy="29301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" name="Google Shape;16;p2"/>
          <p:cNvCxnSpPr/>
          <p:nvPr/>
        </p:nvCxnSpPr>
        <p:spPr>
          <a:xfrm>
            <a:off x="278525" y="3483475"/>
            <a:ext cx="116349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7;p2"/>
          <p:cNvSpPr txBox="1">
            <a:spLocks noGrp="1"/>
          </p:cNvSpPr>
          <p:nvPr>
            <p:ph type="subTitle" idx="3"/>
          </p:nvPr>
        </p:nvSpPr>
        <p:spPr>
          <a:xfrm>
            <a:off x="9199575" y="7225"/>
            <a:ext cx="2713800" cy="575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algn="r" rtl="0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4"/>
          </p:nvPr>
        </p:nvSpPr>
        <p:spPr>
          <a:xfrm>
            <a:off x="278525" y="2550"/>
            <a:ext cx="1772700" cy="575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>
  <p:cSld name="CUSTOM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5003500" y="1713300"/>
            <a:ext cx="6116400" cy="6117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42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5003500" y="2499875"/>
            <a:ext cx="6116400" cy="293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algn="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algn="r" rtl="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algn="r" rtl="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r" rtl="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r" rtl="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r" rtl="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r" rtl="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r" rtl="0"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742125" y="1713300"/>
            <a:ext cx="3723300" cy="37233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23" name="Google Shape;23;p3"/>
          <p:cNvCxnSpPr/>
          <p:nvPr/>
        </p:nvCxnSpPr>
        <p:spPr>
          <a:xfrm>
            <a:off x="278550" y="887125"/>
            <a:ext cx="116349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24;p3"/>
          <p:cNvSpPr txBox="1">
            <a:spLocks noGrp="1"/>
          </p:cNvSpPr>
          <p:nvPr>
            <p:ph type="subTitle" idx="3"/>
          </p:nvPr>
        </p:nvSpPr>
        <p:spPr>
          <a:xfrm>
            <a:off x="293400" y="311950"/>
            <a:ext cx="5322600" cy="57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4000" b="1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4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algn="r" rtl="0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26" name="Google Shape;26;p3"/>
          <p:cNvCxnSpPr/>
          <p:nvPr/>
        </p:nvCxnSpPr>
        <p:spPr>
          <a:xfrm>
            <a:off x="278550" y="5992525"/>
            <a:ext cx="116349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>
  <p:cSld name="CUSTOM_3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293325" y="1544725"/>
            <a:ext cx="11620200" cy="3139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91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body" idx="1"/>
          </p:nvPr>
        </p:nvSpPr>
        <p:spPr>
          <a:xfrm>
            <a:off x="293325" y="4958375"/>
            <a:ext cx="11620200" cy="9645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cxnSp>
        <p:nvCxnSpPr>
          <p:cNvPr id="45" name="Google Shape;45;p5"/>
          <p:cNvCxnSpPr/>
          <p:nvPr/>
        </p:nvCxnSpPr>
        <p:spPr>
          <a:xfrm>
            <a:off x="278550" y="887125"/>
            <a:ext cx="116349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Google Shape;46;p5"/>
          <p:cNvSpPr txBox="1">
            <a:spLocks noGrp="1"/>
          </p:cNvSpPr>
          <p:nvPr>
            <p:ph type="subTitle" idx="2"/>
          </p:nvPr>
        </p:nvSpPr>
        <p:spPr>
          <a:xfrm>
            <a:off x="293400" y="311950"/>
            <a:ext cx="5322600" cy="57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3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algn="r" rtl="0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48" name="Google Shape;48;p5"/>
          <p:cNvCxnSpPr/>
          <p:nvPr/>
        </p:nvCxnSpPr>
        <p:spPr>
          <a:xfrm>
            <a:off x="278475" y="4669000"/>
            <a:ext cx="116349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One column">
  <p:cSld name="CUSTOM_5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293400" y="1486400"/>
            <a:ext cx="6812400" cy="7635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293400" y="2249900"/>
            <a:ext cx="6812400" cy="349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cxnSp>
        <p:nvCxnSpPr>
          <p:cNvPr id="60" name="Google Shape;60;p7"/>
          <p:cNvCxnSpPr/>
          <p:nvPr/>
        </p:nvCxnSpPr>
        <p:spPr>
          <a:xfrm>
            <a:off x="278550" y="887125"/>
            <a:ext cx="116349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Google Shape;61;p7"/>
          <p:cNvSpPr txBox="1">
            <a:spLocks noGrp="1"/>
          </p:cNvSpPr>
          <p:nvPr>
            <p:ph type="subTitle" idx="2"/>
          </p:nvPr>
        </p:nvSpPr>
        <p:spPr>
          <a:xfrm>
            <a:off x="293400" y="311950"/>
            <a:ext cx="5322600" cy="57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subTitle" idx="3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algn="r" rtl="0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>
            <a:spLocks noGrp="1"/>
          </p:cNvSpPr>
          <p:nvPr>
            <p:ph type="pic" idx="4"/>
          </p:nvPr>
        </p:nvSpPr>
        <p:spPr>
          <a:xfrm>
            <a:off x="7467750" y="1486400"/>
            <a:ext cx="4445700" cy="47172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64" name="Google Shape;64;p7"/>
          <p:cNvCxnSpPr/>
          <p:nvPr/>
        </p:nvCxnSpPr>
        <p:spPr>
          <a:xfrm>
            <a:off x="278550" y="6602125"/>
            <a:ext cx="116349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6">
            <a:alphaModFix amt="45000"/>
          </a:blip>
          <a:stretch>
            <a:fillRect/>
          </a:stretch>
        </p:blipFill>
        <p:spPr>
          <a:xfrm rot="5400000">
            <a:off x="2661276" y="-2661275"/>
            <a:ext cx="6866450" cy="121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wsreader SemiBold"/>
              <a:buNone/>
              <a:defRPr sz="40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wsreader SemiBold"/>
              <a:buNone/>
              <a:defRPr sz="40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wsreader SemiBold"/>
              <a:buNone/>
              <a:defRPr sz="40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wsreader SemiBold"/>
              <a:buNone/>
              <a:defRPr sz="40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wsreader SemiBold"/>
              <a:buNone/>
              <a:defRPr sz="40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wsreader SemiBold"/>
              <a:buNone/>
              <a:defRPr sz="40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wsreader SemiBold"/>
              <a:buNone/>
              <a:defRPr sz="40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wsreader SemiBold"/>
              <a:buNone/>
              <a:defRPr sz="40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wsreader SemiBold"/>
              <a:buNone/>
              <a:defRPr sz="40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●"/>
              <a:defRPr sz="2000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1pPr>
            <a:lvl2pPr marL="914400" lvl="1" indent="-355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○"/>
              <a:defRPr sz="2000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2pPr>
            <a:lvl3pPr marL="1371600" lvl="2" indent="-355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■"/>
              <a:defRPr sz="2000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3pPr>
            <a:lvl4pPr marL="1828800" lvl="3" indent="-355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●"/>
              <a:defRPr sz="2000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4pPr>
            <a:lvl5pPr marL="2286000" lvl="4" indent="-355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○"/>
              <a:defRPr sz="2000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5pPr>
            <a:lvl6pPr marL="2743200" lvl="5" indent="-355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■"/>
              <a:defRPr sz="2000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6pPr>
            <a:lvl7pPr marL="3200400" lvl="6" indent="-355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●"/>
              <a:defRPr sz="2000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7pPr>
            <a:lvl8pPr marL="3657600" lvl="7" indent="-355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○"/>
              <a:defRPr sz="2000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8pPr>
            <a:lvl9pPr marL="4114800" lvl="8" indent="-35560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000"/>
              <a:buFont typeface="Newsreader"/>
              <a:buChar char="■"/>
              <a:defRPr sz="2000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>
            <a:spLocks noGrp="1"/>
          </p:cNvSpPr>
          <p:nvPr>
            <p:ph type="title"/>
          </p:nvPr>
        </p:nvSpPr>
        <p:spPr>
          <a:xfrm>
            <a:off x="256491" y="751642"/>
            <a:ext cx="11634900" cy="2080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500" b="1" dirty="0">
                <a:latin typeface="Adelle Sans Devanagari" panose="02000503000000020004" pitchFamily="2" charset="-78"/>
                <a:ea typeface="AppleMyungjo" pitchFamily="2" charset="-127"/>
                <a:cs typeface="Adelle Sans Devanagari" panose="02000503000000020004" pitchFamily="2" charset="-78"/>
              </a:rPr>
              <a:t>커뮤니티 텍스트를 활용한 자전거 </a:t>
            </a:r>
            <a:r>
              <a:rPr lang="ko-KR" altLang="en-US" sz="6500" b="1" dirty="0" err="1">
                <a:latin typeface="Adelle Sans Devanagari" panose="02000503000000020004" pitchFamily="2" charset="-78"/>
                <a:ea typeface="AppleMyungjo" pitchFamily="2" charset="-127"/>
                <a:cs typeface="Adelle Sans Devanagari" panose="02000503000000020004" pitchFamily="2" charset="-78"/>
              </a:rPr>
              <a:t>휠셋</a:t>
            </a:r>
            <a:r>
              <a:rPr lang="ko-KR" altLang="en-US" sz="6500" b="1" dirty="0">
                <a:latin typeface="Adelle Sans Devanagari" panose="02000503000000020004" pitchFamily="2" charset="-78"/>
                <a:ea typeface="AppleMyungjo" pitchFamily="2" charset="-127"/>
                <a:cs typeface="Adelle Sans Devanagari" panose="02000503000000020004" pitchFamily="2" charset="-78"/>
              </a:rPr>
              <a:t> 분석</a:t>
            </a:r>
            <a:endParaRPr lang="en" sz="6500" b="1" dirty="0">
              <a:latin typeface="Adelle Sans Devanagari" panose="02000503000000020004" pitchFamily="2" charset="-78"/>
              <a:ea typeface="AppleMyungjo" pitchFamily="2" charset="-127"/>
              <a:cs typeface="Adelle Sans Devanagari" panose="02000503000000020004" pitchFamily="2" charset="-78"/>
            </a:endParaRPr>
          </a:p>
        </p:txBody>
      </p:sp>
      <p:sp>
        <p:nvSpPr>
          <p:cNvPr id="165" name="Google Shape;165;p17"/>
          <p:cNvSpPr txBox="1">
            <a:spLocks noGrp="1"/>
          </p:cNvSpPr>
          <p:nvPr>
            <p:ph type="subTitle" idx="3"/>
          </p:nvPr>
        </p:nvSpPr>
        <p:spPr>
          <a:xfrm>
            <a:off x="9199575" y="7225"/>
            <a:ext cx="2713800" cy="575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2021122063 </a:t>
            </a:r>
            <a:r>
              <a:rPr lang="ko-KR" altLang="en-US" dirty="0"/>
              <a:t>이재영</a:t>
            </a:r>
            <a:endParaRPr dirty="0"/>
          </a:p>
        </p:txBody>
      </p:sp>
      <p:pic>
        <p:nvPicPr>
          <p:cNvPr id="12" name="그림 11" descr="야외, 바퀴, 도로, 나무이(가) 표시된 사진&#10;&#10;자동 생성된 설명">
            <a:extLst>
              <a:ext uri="{FF2B5EF4-FFF2-40B4-BE49-F238E27FC236}">
                <a16:creationId xmlns:a16="http://schemas.microsoft.com/office/drawing/2014/main" id="{FD4C9E58-7801-3331-8AEC-1E8868B36D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191" b="30073"/>
          <a:stretch/>
        </p:blipFill>
        <p:spPr>
          <a:xfrm>
            <a:off x="198019" y="2804532"/>
            <a:ext cx="11795962" cy="40462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"/>
          <p:cNvSpPr txBox="1">
            <a:spLocks noGrp="1"/>
          </p:cNvSpPr>
          <p:nvPr>
            <p:ph type="body" idx="1"/>
          </p:nvPr>
        </p:nvSpPr>
        <p:spPr>
          <a:xfrm>
            <a:off x="293400" y="5461482"/>
            <a:ext cx="11620200" cy="1396518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01600" indent="0">
              <a:buNone/>
            </a:pPr>
            <a:r>
              <a:rPr kumimoji="1" lang="ko-KR" altLang="en-US" dirty="0"/>
              <a:t>한글 문장 감성 분석을 위해 </a:t>
            </a:r>
            <a:r>
              <a:rPr kumimoji="1" lang="en-US" altLang="ko-KR" dirty="0"/>
              <a:t>KNU</a:t>
            </a:r>
            <a:r>
              <a:rPr kumimoji="1" lang="ko-KR" altLang="en-US" dirty="0"/>
              <a:t> 한국어 감성 사전을 가지고 왔다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101600" indent="0">
              <a:buNone/>
            </a:pPr>
            <a:r>
              <a:rPr kumimoji="1" lang="ko-KR" altLang="en-US" dirty="0"/>
              <a:t>각 문장을 단어 단위로 쪼개서 </a:t>
            </a:r>
            <a:r>
              <a:rPr kumimoji="1" lang="en-US" altLang="ko-KR" dirty="0"/>
              <a:t>KNU </a:t>
            </a:r>
            <a:r>
              <a:rPr kumimoji="1" lang="ko-KR" altLang="en-US" dirty="0"/>
              <a:t>한국어 감성 사전에 대응 시켜 감성 점수를 파악하였다</a:t>
            </a:r>
            <a:r>
              <a:rPr kumimoji="1" lang="en-US" altLang="ko-KR" dirty="0"/>
              <a:t>.</a:t>
            </a:r>
          </a:p>
          <a:p>
            <a:pPr marL="101600" indent="0">
              <a:buNone/>
            </a:pPr>
            <a:r>
              <a:rPr kumimoji="1" lang="ko-KR" altLang="en-US" dirty="0"/>
              <a:t>각 </a:t>
            </a:r>
            <a:r>
              <a:rPr kumimoji="1" lang="ko-KR" altLang="en-US" dirty="0" err="1"/>
              <a:t>휠셋</a:t>
            </a:r>
            <a:r>
              <a:rPr kumimoji="1" lang="ko-KR" altLang="en-US" dirty="0"/>
              <a:t> 내 문장이 많을 수록 감성 사전에 대응되는 빈도수도 많아질 것이므로 각 감성 점수에  </a:t>
            </a:r>
            <a:r>
              <a:rPr kumimoji="1" lang="ko-KR" altLang="en-US" dirty="0" err="1"/>
              <a:t>휠셋</a:t>
            </a:r>
            <a:r>
              <a:rPr kumimoji="1" lang="ko-KR" altLang="en-US" dirty="0"/>
              <a:t> 내 문장 개수를 나눠 표준화 시켜 주고 </a:t>
            </a:r>
            <a:r>
              <a:rPr kumimoji="1" lang="en-US" altLang="ko-KR" dirty="0"/>
              <a:t>10</a:t>
            </a:r>
            <a:r>
              <a:rPr kumimoji="1" lang="ko-KR" altLang="en-US" dirty="0"/>
              <a:t>을 곱해 비교하기 편한 형태로 만들어 주었다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98" name="Google Shape;198;p20"/>
          <p:cNvSpPr txBox="1">
            <a:spLocks noGrp="1"/>
          </p:cNvSpPr>
          <p:nvPr>
            <p:ph type="subTitle" idx="2"/>
          </p:nvPr>
        </p:nvSpPr>
        <p:spPr>
          <a:xfrm>
            <a:off x="293400" y="311950"/>
            <a:ext cx="5322600" cy="57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Analysis</a:t>
            </a:r>
            <a:endParaRPr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4BC36B32-2713-6A4E-CCA5-E72E52CDD33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4E58177-B462-DBEA-D37A-050ED05FF1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43270"/>
          <a:stretch/>
        </p:blipFill>
        <p:spPr bwMode="auto">
          <a:xfrm>
            <a:off x="675939" y="1796822"/>
            <a:ext cx="5731510" cy="22266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2A5BAD-A217-E4AF-8949-B5E45D6E3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850" y="887050"/>
            <a:ext cx="4617214" cy="446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05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"/>
          <p:cNvSpPr txBox="1">
            <a:spLocks noGrp="1"/>
          </p:cNvSpPr>
          <p:nvPr>
            <p:ph type="body" idx="1"/>
          </p:nvPr>
        </p:nvSpPr>
        <p:spPr>
          <a:xfrm>
            <a:off x="293400" y="1927953"/>
            <a:ext cx="11620200" cy="4930048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01600" indent="0">
              <a:buNone/>
            </a:pPr>
            <a:r>
              <a:rPr kumimoji="1" lang="ko-KR" altLang="en-US" dirty="0"/>
              <a:t>모든 분석을 완료한 이후 단어와 사전이 대응된 정도를 계산해보았다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101600" indent="0">
              <a:buNone/>
            </a:pPr>
            <a:r>
              <a:rPr kumimoji="1" lang="en-US" altLang="ko-KR" dirty="0"/>
              <a:t>2.8%</a:t>
            </a:r>
            <a:r>
              <a:rPr kumimoji="1" lang="ko-KR" altLang="en-US" dirty="0"/>
              <a:t> 밖에 대응되지 않았다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고작 </a:t>
            </a:r>
            <a:r>
              <a:rPr kumimoji="1" lang="en-US" altLang="ko-KR" dirty="0"/>
              <a:t>2,8%</a:t>
            </a:r>
            <a:r>
              <a:rPr kumimoji="1" lang="ko-KR" altLang="en-US" dirty="0"/>
              <a:t>의 단어만 사전과 대응이 되었던 것이다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101600" indent="0">
              <a:buNone/>
            </a:pPr>
            <a:r>
              <a:rPr kumimoji="1" lang="ko-KR" altLang="en-US" dirty="0"/>
              <a:t>이에 의문을 가지게 되었다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과연 이 방법이 가장 효과적인 방법인가</a:t>
            </a:r>
            <a:r>
              <a:rPr kumimoji="1" lang="en-US" altLang="ko-KR" dirty="0"/>
              <a:t>?</a:t>
            </a:r>
          </a:p>
          <a:p>
            <a:pPr marL="101600" indent="0">
              <a:buNone/>
            </a:pPr>
            <a:r>
              <a:rPr kumimoji="1" lang="ko-KR" altLang="en-US" dirty="0"/>
              <a:t>그래서 가설을 세웠다</a:t>
            </a:r>
            <a:r>
              <a:rPr kumimoji="1" lang="en-US" altLang="ko-KR" dirty="0"/>
              <a:t>.</a:t>
            </a:r>
          </a:p>
          <a:p>
            <a:pPr marL="101600" indent="0">
              <a:buNone/>
            </a:pPr>
            <a:endParaRPr kumimoji="1" lang="en-US" altLang="ko-KR" dirty="0"/>
          </a:p>
          <a:p>
            <a:pPr marL="101600" indent="0">
              <a:buNone/>
            </a:pPr>
            <a:r>
              <a:rPr kumimoji="1" lang="en-US" altLang="ko-KR" dirty="0"/>
              <a:t>Hypo0 : </a:t>
            </a:r>
            <a:r>
              <a:rPr kumimoji="1" lang="ko-KR" altLang="en-US" dirty="0"/>
              <a:t>방금 시도한 방식이 최선의 방법이다</a:t>
            </a:r>
            <a:r>
              <a:rPr kumimoji="1" lang="en-US" altLang="ko-KR" dirty="0"/>
              <a:t>. </a:t>
            </a:r>
          </a:p>
          <a:p>
            <a:pPr marL="101600" indent="0">
              <a:buNone/>
            </a:pPr>
            <a:endParaRPr kumimoji="1" lang="en-US" altLang="ko-KR" dirty="0"/>
          </a:p>
          <a:p>
            <a:pPr marL="101600" indent="0">
              <a:buNone/>
            </a:pPr>
            <a:r>
              <a:rPr kumimoji="1" lang="en-US" altLang="ko-KR" dirty="0"/>
              <a:t>Hypo1 : </a:t>
            </a:r>
            <a:r>
              <a:rPr kumimoji="1" lang="ko-KR" altLang="en-US" dirty="0"/>
              <a:t>방금 시도한 방식에서 단어를 분리한 방식은 </a:t>
            </a:r>
            <a:r>
              <a:rPr kumimoji="1" lang="en-US" altLang="ko-KR" dirty="0" err="1"/>
              <a:t>unnest_tokens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output = “word” </a:t>
            </a:r>
            <a:r>
              <a:rPr kumimoji="1" lang="ko-KR" altLang="en-US" dirty="0"/>
              <a:t>였다</a:t>
            </a:r>
            <a:r>
              <a:rPr kumimoji="1" lang="en-US" altLang="ko-KR" dirty="0"/>
              <a:t>, </a:t>
            </a:r>
            <a:r>
              <a:rPr kumimoji="1" lang="ko-KR" altLang="en-US" dirty="0"/>
              <a:t>해당 방식이 단어를 잘 나누지 못하여서 </a:t>
            </a:r>
            <a:r>
              <a:rPr kumimoji="1" lang="en-US" altLang="ko-KR" dirty="0" err="1"/>
              <a:t>senti_dic</a:t>
            </a:r>
            <a:r>
              <a:rPr kumimoji="1" lang="ko-KR" altLang="en-US" dirty="0"/>
              <a:t>과 대응시키는 과정에서 문제가 발생한 것이다</a:t>
            </a:r>
            <a:r>
              <a:rPr kumimoji="1" lang="en-US" altLang="ko-KR" dirty="0"/>
              <a:t>.  </a:t>
            </a:r>
          </a:p>
          <a:p>
            <a:pPr marL="101600" indent="0">
              <a:buNone/>
            </a:pPr>
            <a:endParaRPr kumimoji="1" lang="en-US" altLang="ko-KR" dirty="0"/>
          </a:p>
          <a:p>
            <a:pPr marL="101600" indent="0">
              <a:buNone/>
            </a:pPr>
            <a:r>
              <a:rPr kumimoji="1" lang="en-US" altLang="ko-KR" dirty="0"/>
              <a:t>Hypo2 : </a:t>
            </a:r>
            <a:r>
              <a:rPr kumimoji="1" lang="en-US" altLang="ko-KR" dirty="0" err="1"/>
              <a:t>knu</a:t>
            </a:r>
            <a:r>
              <a:rPr kumimoji="1" lang="en-US" altLang="ko-KR" dirty="0"/>
              <a:t> </a:t>
            </a:r>
            <a:r>
              <a:rPr kumimoji="1" lang="ko-KR" altLang="en-US" dirty="0"/>
              <a:t>한국어 감성 사전은 커뮤니티내 글을 분석하는데 유용하지 못하다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커뮤니티내  글을 영어로 번역해서 </a:t>
            </a:r>
            <a:r>
              <a:rPr kumimoji="1" lang="en-US" altLang="ko-KR" dirty="0" err="1"/>
              <a:t>quanteda</a:t>
            </a:r>
            <a:r>
              <a:rPr kumimoji="1" lang="en-US" altLang="ko-KR" dirty="0"/>
              <a:t> package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사용하는 것이 더 정확하다</a:t>
            </a:r>
            <a:r>
              <a:rPr kumimoji="1" lang="en-US" altLang="ko-KR" dirty="0"/>
              <a:t>.</a:t>
            </a:r>
          </a:p>
          <a:p>
            <a:pPr marL="101600" indent="0">
              <a:buNone/>
            </a:pPr>
            <a:endParaRPr kumimoji="1" lang="en-US" altLang="ko-KR" dirty="0"/>
          </a:p>
          <a:p>
            <a:pPr marL="101600" indent="0">
              <a:buNone/>
            </a:pPr>
            <a:r>
              <a:rPr kumimoji="1" lang="ko-KR" altLang="en-US" dirty="0"/>
              <a:t>이 가설들을 검증하기 위해 </a:t>
            </a:r>
            <a:r>
              <a:rPr kumimoji="1" lang="en-US" altLang="ko-KR" dirty="0"/>
              <a:t>hypo1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hypo2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실험해 보겠다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98" name="Google Shape;198;p20"/>
          <p:cNvSpPr txBox="1">
            <a:spLocks noGrp="1"/>
          </p:cNvSpPr>
          <p:nvPr>
            <p:ph type="subTitle" idx="2"/>
          </p:nvPr>
        </p:nvSpPr>
        <p:spPr>
          <a:xfrm>
            <a:off x="293400" y="311950"/>
            <a:ext cx="5322600" cy="57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Analysis</a:t>
            </a:r>
            <a:r>
              <a:rPr lang="en-US" altLang="ko-KR" dirty="0" err="1"/>
              <a:t>_problem</a:t>
            </a:r>
            <a:endParaRPr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4BC36B32-2713-6A4E-CCA5-E72E52CDD33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A7B67A-D0AB-50F0-F623-0C20F3749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00" y="1155966"/>
            <a:ext cx="7772400" cy="62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711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"/>
          <p:cNvSpPr txBox="1">
            <a:spLocks noGrp="1"/>
          </p:cNvSpPr>
          <p:nvPr>
            <p:ph type="body" idx="1"/>
          </p:nvPr>
        </p:nvSpPr>
        <p:spPr>
          <a:xfrm>
            <a:off x="293400" y="5012675"/>
            <a:ext cx="11620200" cy="184532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01600" indent="0">
              <a:buNone/>
            </a:pPr>
            <a:r>
              <a:rPr kumimoji="1" lang="en-US" altLang="ko-KR" dirty="0" err="1"/>
              <a:t>Unnest_token</a:t>
            </a:r>
            <a:r>
              <a:rPr kumimoji="1" lang="ko-KR" altLang="en-US" dirty="0"/>
              <a:t>가 아닌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str_count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사용하여 문장내 단어를 </a:t>
            </a:r>
            <a:r>
              <a:rPr kumimoji="1" lang="en-US" altLang="ko-KR" dirty="0"/>
              <a:t>KNU</a:t>
            </a:r>
            <a:r>
              <a:rPr kumimoji="1" lang="ko-KR" altLang="en-US" dirty="0"/>
              <a:t> 한국어 감성 사전과 대응 시켰다</a:t>
            </a:r>
            <a:r>
              <a:rPr kumimoji="1" lang="en-US" altLang="ko-KR" dirty="0"/>
              <a:t>.</a:t>
            </a:r>
          </a:p>
          <a:p>
            <a:pPr marL="101600" indent="0">
              <a:buNone/>
            </a:pPr>
            <a:r>
              <a:rPr kumimoji="1" lang="ko-KR" altLang="en-US" dirty="0"/>
              <a:t>해당 방식은 임의로 단어를 나눌 필요 없이 일치하는 패턴만 대조 시켜주므로 단어 구분 기준의 문제에서 자유롭다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 각 문장을 </a:t>
            </a:r>
            <a:r>
              <a:rPr kumimoji="1" lang="en-US" altLang="ko-KR" dirty="0"/>
              <a:t>KNU</a:t>
            </a:r>
            <a:r>
              <a:rPr kumimoji="1" lang="ko-KR" altLang="en-US" dirty="0"/>
              <a:t> 한국어 감성 사전에 있는 모든 단어와 대응 시켜야 하므로 </a:t>
            </a:r>
            <a:r>
              <a:rPr kumimoji="1" lang="ko-KR" altLang="en-US" dirty="0" err="1"/>
              <a:t>계산량이</a:t>
            </a:r>
            <a:r>
              <a:rPr kumimoji="1" lang="ko-KR" altLang="en-US" dirty="0"/>
              <a:t> 급격하게 늘어나는 문제가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추가적으로 감성 점수를 비교했을 때 결정적인 차이가 발생하지 않아서 </a:t>
            </a:r>
            <a:r>
              <a:rPr kumimoji="1" lang="en-US" altLang="ko-KR" dirty="0"/>
              <a:t>hypo1 </a:t>
            </a:r>
            <a:r>
              <a:rPr kumimoji="1" lang="ko-KR" altLang="en-US" dirty="0"/>
              <a:t>은 기각 시켰다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98" name="Google Shape;198;p20"/>
          <p:cNvSpPr txBox="1">
            <a:spLocks noGrp="1"/>
          </p:cNvSpPr>
          <p:nvPr>
            <p:ph type="subTitle" idx="2"/>
          </p:nvPr>
        </p:nvSpPr>
        <p:spPr>
          <a:xfrm>
            <a:off x="293400" y="311950"/>
            <a:ext cx="5322600" cy="57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Analysis</a:t>
            </a:r>
            <a:r>
              <a:rPr lang="en-US" altLang="ko-KR" dirty="0"/>
              <a:t>_hypo1</a:t>
            </a:r>
            <a:endParaRPr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4BC36B32-2713-6A4E-CCA5-E72E52CDD33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56BEC3A-1FA8-A199-B417-F9CC93AD0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00" y="1707614"/>
            <a:ext cx="5731510" cy="2382520"/>
          </a:xfrm>
          <a:prstGeom prst="rect">
            <a:avLst/>
          </a:prstGeom>
        </p:spPr>
      </p:pic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C8DCD7E-7019-5CD8-41C6-BBB324F47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090" y="1045753"/>
            <a:ext cx="5731510" cy="1951990"/>
          </a:xfrm>
          <a:prstGeom prst="rect">
            <a:avLst/>
          </a:prstGeom>
        </p:spPr>
      </p:pic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7B4D375-73CE-FC9D-70FC-AB9244661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940" y="3276699"/>
            <a:ext cx="5731510" cy="162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644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"/>
          <p:cNvSpPr txBox="1">
            <a:spLocks noGrp="1"/>
          </p:cNvSpPr>
          <p:nvPr>
            <p:ph type="body" idx="1"/>
          </p:nvPr>
        </p:nvSpPr>
        <p:spPr>
          <a:xfrm>
            <a:off x="293400" y="5377938"/>
            <a:ext cx="11620200" cy="148006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01600" indent="0">
              <a:buNone/>
            </a:pPr>
            <a:r>
              <a:rPr kumimoji="1" lang="ko-KR" altLang="en-US" dirty="0"/>
              <a:t>한글 파일을 영어로 번역 시키기 위해 구글 번역기 파일 번역을 활용하였다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번역과정 중 에러가 계속 발생하였다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문제를 분석해본 결과 테이블이 있는  게시물 때문에 에러가 발생하는 것이었다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이에 따라 해당 게시물에 해당 하는 내용은 제외하고 파일을 제작하였다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101600" indent="0">
              <a:buNone/>
            </a:pPr>
            <a:r>
              <a:rPr kumimoji="1" lang="ko-KR" altLang="en-US" dirty="0"/>
              <a:t>영어로 번역을 한 문장들은 </a:t>
            </a:r>
            <a:r>
              <a:rPr kumimoji="1" lang="en-US" altLang="ko-KR" dirty="0" err="1"/>
              <a:t>quanteda</a:t>
            </a:r>
            <a:r>
              <a:rPr kumimoji="1" lang="en-US" altLang="ko-KR" dirty="0"/>
              <a:t> package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활용해 감성 분석을 진행하였다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98" name="Google Shape;198;p20"/>
          <p:cNvSpPr txBox="1">
            <a:spLocks noGrp="1"/>
          </p:cNvSpPr>
          <p:nvPr>
            <p:ph type="subTitle" idx="2"/>
          </p:nvPr>
        </p:nvSpPr>
        <p:spPr>
          <a:xfrm>
            <a:off x="293400" y="311950"/>
            <a:ext cx="5322600" cy="57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Analysis</a:t>
            </a:r>
            <a:r>
              <a:rPr lang="en-US" altLang="ko-KR" dirty="0"/>
              <a:t>_hypo2</a:t>
            </a:r>
            <a:endParaRPr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4BC36B32-2713-6A4E-CCA5-E72E52CDD33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12A2F88-462D-4889-1B09-948ACE864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50" y="887050"/>
            <a:ext cx="5731510" cy="4302760"/>
          </a:xfrm>
          <a:prstGeom prst="rect">
            <a:avLst/>
          </a:prstGeom>
        </p:spPr>
      </p:pic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20C41C0-7786-59FF-4369-AAAA17A0F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090" y="500154"/>
            <a:ext cx="5731510" cy="2398395"/>
          </a:xfrm>
          <a:prstGeom prst="rect">
            <a:avLst/>
          </a:prstGeom>
        </p:spPr>
      </p:pic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9B1B7B3-3736-6AFA-013F-3CF57C3FB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090" y="3086678"/>
            <a:ext cx="5731510" cy="207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49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"/>
          <p:cNvSpPr txBox="1">
            <a:spLocks noGrp="1"/>
          </p:cNvSpPr>
          <p:nvPr>
            <p:ph type="body" idx="1"/>
          </p:nvPr>
        </p:nvSpPr>
        <p:spPr>
          <a:xfrm>
            <a:off x="293400" y="5160588"/>
            <a:ext cx="11620200" cy="169741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01600" indent="0">
              <a:buNone/>
            </a:pPr>
            <a:r>
              <a:rPr kumimoji="1" lang="ko-KR" altLang="en-US" dirty="0"/>
              <a:t>영어로 번역하고 </a:t>
            </a:r>
            <a:r>
              <a:rPr kumimoji="1" lang="en" altLang="ko-KR" dirty="0" err="1"/>
              <a:t>quanteda</a:t>
            </a:r>
            <a:r>
              <a:rPr kumimoji="1" lang="en" altLang="ko-KR" dirty="0"/>
              <a:t> package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적용해본 결과 단어와 </a:t>
            </a:r>
            <a:r>
              <a:rPr kumimoji="1" lang="ko-KR" altLang="en-US" dirty="0" err="1"/>
              <a:t>딕셔너리의</a:t>
            </a:r>
            <a:r>
              <a:rPr kumimoji="1" lang="ko-KR" altLang="en-US" dirty="0"/>
              <a:t> 매칭 퍼센트가 </a:t>
            </a:r>
            <a:r>
              <a:rPr kumimoji="1" lang="en-US" altLang="ko-KR" dirty="0"/>
              <a:t>7.2 </a:t>
            </a:r>
            <a:r>
              <a:rPr kumimoji="1" lang="ko-KR" altLang="en-US" dirty="0"/>
              <a:t>퍼센트로 </a:t>
            </a:r>
            <a:r>
              <a:rPr kumimoji="1" lang="en-US" altLang="ko-KR" dirty="0"/>
              <a:t>2.8 </a:t>
            </a:r>
            <a:r>
              <a:rPr kumimoji="1" lang="ko-KR" altLang="en-US" dirty="0"/>
              <a:t>퍼센트와 </a:t>
            </a:r>
            <a:r>
              <a:rPr kumimoji="1" lang="en-US" altLang="ko-KR" dirty="0"/>
              <a:t>4.2 </a:t>
            </a:r>
            <a:r>
              <a:rPr kumimoji="1" lang="ko-KR" altLang="en-US" dirty="0"/>
              <a:t>퍼센트포인트 차이가 난다</a:t>
            </a:r>
            <a:r>
              <a:rPr kumimoji="1" lang="en-US" altLang="ko-KR" dirty="0"/>
              <a:t>. </a:t>
            </a:r>
            <a:r>
              <a:rPr kumimoji="1" lang="ko-KR" altLang="en-US" dirty="0" err="1"/>
              <a:t>매칭율이</a:t>
            </a:r>
            <a:r>
              <a:rPr kumimoji="1" lang="ko-KR" altLang="en-US" dirty="0"/>
              <a:t> </a:t>
            </a:r>
            <a:r>
              <a:rPr kumimoji="1" lang="en-US" altLang="ko-KR" dirty="0"/>
              <a:t>250 </a:t>
            </a:r>
            <a:r>
              <a:rPr kumimoji="1" lang="ko-KR" altLang="en-US" dirty="0"/>
              <a:t>퍼센트나 높다는 것을 알 수 가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이에 따라 </a:t>
            </a:r>
            <a:r>
              <a:rPr kumimoji="1" lang="en" altLang="ko-KR" dirty="0"/>
              <a:t>hypo0</a:t>
            </a:r>
            <a:r>
              <a:rPr kumimoji="1" lang="ko-KR" altLang="en-US" dirty="0"/>
              <a:t>는 기각이 되고 </a:t>
            </a:r>
            <a:r>
              <a:rPr kumimoji="1" lang="en" altLang="ko-KR" dirty="0"/>
              <a:t>hypo2</a:t>
            </a:r>
            <a:r>
              <a:rPr kumimoji="1" lang="ko-KR" altLang="en-US" dirty="0"/>
              <a:t>가 훨씬 좋은 방식이라는 것을 알 수 있다</a:t>
            </a:r>
            <a:r>
              <a:rPr kumimoji="1" lang="en-US" altLang="ko-KR" dirty="0"/>
              <a:t>. </a:t>
            </a:r>
            <a:endParaRPr kumimoji="1" lang="ko-KR" altLang="en-US" dirty="0"/>
          </a:p>
        </p:txBody>
      </p:sp>
      <p:sp>
        <p:nvSpPr>
          <p:cNvPr id="198" name="Google Shape;198;p20"/>
          <p:cNvSpPr txBox="1">
            <a:spLocks noGrp="1"/>
          </p:cNvSpPr>
          <p:nvPr>
            <p:ph type="subTitle" idx="2"/>
          </p:nvPr>
        </p:nvSpPr>
        <p:spPr>
          <a:xfrm>
            <a:off x="293400" y="311950"/>
            <a:ext cx="5322600" cy="57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Analysis</a:t>
            </a:r>
            <a:r>
              <a:rPr lang="en-US" altLang="ko-KR" dirty="0"/>
              <a:t>_hypo2</a:t>
            </a:r>
            <a:endParaRPr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4BC36B32-2713-6A4E-CCA5-E72E52CDD33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2AA63F8-F8FC-571E-0BAA-80C64874D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175" y="887050"/>
            <a:ext cx="6497650" cy="412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490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"/>
          <p:cNvSpPr txBox="1">
            <a:spLocks noGrp="1"/>
          </p:cNvSpPr>
          <p:nvPr>
            <p:ph type="body" idx="1"/>
          </p:nvPr>
        </p:nvSpPr>
        <p:spPr>
          <a:xfrm>
            <a:off x="179362" y="4024792"/>
            <a:ext cx="11734088" cy="2833208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01600" indent="0">
              <a:buNone/>
            </a:pPr>
            <a:r>
              <a:rPr kumimoji="1" lang="ko-KR" altLang="en-US" dirty="0"/>
              <a:t>다시 처음으로 돌아가보자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우리는 좋은 </a:t>
            </a:r>
            <a:r>
              <a:rPr kumimoji="1" lang="ko-KR" altLang="en-US" dirty="0" err="1"/>
              <a:t>휠셋을</a:t>
            </a:r>
            <a:r>
              <a:rPr kumimoji="1" lang="ko-KR" altLang="en-US" dirty="0"/>
              <a:t> 찾기 위해 커뮤니티의 텍스트 분석을 진행하였다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우리의 목표는 </a:t>
            </a:r>
            <a:r>
              <a:rPr kumimoji="1" lang="ko-KR" altLang="en-US" dirty="0" err="1"/>
              <a:t>휠셋의</a:t>
            </a:r>
            <a:r>
              <a:rPr kumimoji="1" lang="ko-KR" altLang="en-US" dirty="0"/>
              <a:t> 전반적 평가와 수치화 시키기 어려운 강성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에어로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항속성을 감성분석으로 수치화 시켜 좋은 </a:t>
            </a:r>
            <a:r>
              <a:rPr kumimoji="1" lang="ko-KR" altLang="en-US" dirty="0" err="1"/>
              <a:t>휠셋을</a:t>
            </a:r>
            <a:r>
              <a:rPr kumimoji="1" lang="ko-KR" altLang="en-US" dirty="0"/>
              <a:t> 찾고자 하였다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마지막으로 수치화 시키기 어려운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가지 요소를 수치화 시킨 후 나에게 맞는 좋은 </a:t>
            </a:r>
            <a:r>
              <a:rPr kumimoji="1" lang="ko-KR" altLang="en-US" dirty="0" err="1"/>
              <a:t>휠셋을</a:t>
            </a:r>
            <a:r>
              <a:rPr kumimoji="1" lang="ko-KR" altLang="en-US" dirty="0"/>
              <a:t> 찾아보고자 한다</a:t>
            </a:r>
            <a:r>
              <a:rPr kumimoji="1" lang="en-US" altLang="ko-KR" dirty="0"/>
              <a:t>.</a:t>
            </a:r>
          </a:p>
          <a:p>
            <a:pPr marL="101600" indent="0">
              <a:buNone/>
            </a:pPr>
            <a:r>
              <a:rPr kumimoji="1" lang="en-US" altLang="ko-KR" dirty="0"/>
              <a:t>“</a:t>
            </a:r>
            <a:r>
              <a:rPr kumimoji="1" lang="ko-KR" altLang="en-US" dirty="0"/>
              <a:t>강성</a:t>
            </a:r>
            <a:r>
              <a:rPr kumimoji="1" lang="en-US" altLang="ko-KR" dirty="0"/>
              <a:t>”,</a:t>
            </a:r>
            <a:r>
              <a:rPr kumimoji="1" lang="ko-KR" altLang="en-US" dirty="0"/>
              <a:t>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에어로</a:t>
            </a:r>
            <a:r>
              <a:rPr kumimoji="1" lang="en-US" altLang="ko-KR" dirty="0"/>
              <a:t>”,</a:t>
            </a:r>
            <a:r>
              <a:rPr kumimoji="1" lang="ko-KR" altLang="en-US" dirty="0"/>
              <a:t> </a:t>
            </a:r>
            <a:r>
              <a:rPr kumimoji="1" lang="en-US" altLang="ko-KR" dirty="0"/>
              <a:t>“ </a:t>
            </a:r>
            <a:r>
              <a:rPr kumimoji="1" lang="ko-KR" altLang="en-US" dirty="0" err="1"/>
              <a:t>항속성</a:t>
            </a:r>
            <a:r>
              <a:rPr kumimoji="1" lang="en-US" altLang="ko-KR" dirty="0"/>
              <a:t>”</a:t>
            </a:r>
            <a:r>
              <a:rPr kumimoji="1" lang="ko-KR" altLang="en-US" dirty="0"/>
              <a:t>은 한글 문장에서 대응 시키고 대응된 문장의 </a:t>
            </a:r>
            <a:r>
              <a:rPr kumimoji="1" lang="en-US" altLang="ko-KR" dirty="0"/>
              <a:t>index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영어 문장에서 불러오고자 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영어 문장으로 번역 시켜줄 때 삭제한 문장들이 있으므로 이를 보정할 수 있도록 인덱스를 조정해준다</a:t>
            </a:r>
            <a:r>
              <a:rPr kumimoji="1" lang="en-US" altLang="ko-KR" dirty="0"/>
              <a:t>.</a:t>
            </a:r>
          </a:p>
          <a:p>
            <a:pPr marL="101600" indent="0">
              <a:buNone/>
            </a:pPr>
            <a:endParaRPr kumimoji="1" lang="ko-KR" altLang="en-US" dirty="0"/>
          </a:p>
        </p:txBody>
      </p:sp>
      <p:sp>
        <p:nvSpPr>
          <p:cNvPr id="198" name="Google Shape;198;p20"/>
          <p:cNvSpPr txBox="1">
            <a:spLocks noGrp="1"/>
          </p:cNvSpPr>
          <p:nvPr>
            <p:ph type="subTitle" idx="2"/>
          </p:nvPr>
        </p:nvSpPr>
        <p:spPr>
          <a:xfrm>
            <a:off x="293400" y="311950"/>
            <a:ext cx="5322600" cy="57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Final</a:t>
            </a:r>
            <a:endParaRPr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4BC36B32-2713-6A4E-CCA5-E72E52CDD33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2F63FAE-5D03-0B28-B75A-09D661849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62" y="1017467"/>
            <a:ext cx="5731510" cy="2453005"/>
          </a:xfrm>
          <a:prstGeom prst="rect">
            <a:avLst/>
          </a:prstGeom>
        </p:spPr>
      </p:pic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D43CDE9-9E15-DF9A-57AF-A9A35031F8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5648"/>
          <a:stretch/>
        </p:blipFill>
        <p:spPr>
          <a:xfrm>
            <a:off x="6106980" y="1017467"/>
            <a:ext cx="5806470" cy="283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68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"/>
          <p:cNvSpPr txBox="1">
            <a:spLocks noGrp="1"/>
          </p:cNvSpPr>
          <p:nvPr>
            <p:ph type="body" idx="1"/>
          </p:nvPr>
        </p:nvSpPr>
        <p:spPr>
          <a:xfrm>
            <a:off x="293399" y="5348766"/>
            <a:ext cx="11527699" cy="789003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01600" indent="0">
              <a:buNone/>
            </a:pPr>
            <a:r>
              <a:rPr kumimoji="1" lang="en-US" altLang="ko-KR" dirty="0" err="1"/>
              <a:t>wheel_factor</a:t>
            </a:r>
            <a:r>
              <a:rPr kumimoji="1" lang="en-US" altLang="ko-KR" dirty="0"/>
              <a:t> 1,2,3 </a:t>
            </a:r>
            <a:r>
              <a:rPr kumimoji="1" lang="ko-KR" altLang="en-US" dirty="0"/>
              <a:t>모두 감성 점수를 볼 수 있게끔 정리해준다</a:t>
            </a:r>
            <a:r>
              <a:rPr kumimoji="1" lang="en-US" altLang="ko-KR" dirty="0"/>
              <a:t>.</a:t>
            </a:r>
          </a:p>
          <a:p>
            <a:pPr marL="101600" indent="0">
              <a:buNone/>
            </a:pPr>
            <a:r>
              <a:rPr kumimoji="1" lang="ko-KR" altLang="en-US" dirty="0"/>
              <a:t>이후 하나의 데이터 테이블에 </a:t>
            </a:r>
            <a:r>
              <a:rPr kumimoji="1" lang="en-US" altLang="ko-KR" dirty="0"/>
              <a:t>total, </a:t>
            </a:r>
            <a:r>
              <a:rPr kumimoji="1" lang="ko-KR" altLang="en-US" dirty="0"/>
              <a:t>강성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에어로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항속성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sent_score</a:t>
            </a:r>
            <a:r>
              <a:rPr kumimoji="1" lang="en-US" altLang="ko-KR" dirty="0"/>
              <a:t> </a:t>
            </a:r>
            <a:r>
              <a:rPr kumimoji="1" lang="ko-KR" altLang="en-US" dirty="0"/>
              <a:t>모두 볼 수 있도록 모아준다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98" name="Google Shape;198;p20"/>
          <p:cNvSpPr txBox="1">
            <a:spLocks noGrp="1"/>
          </p:cNvSpPr>
          <p:nvPr>
            <p:ph type="subTitle" idx="2"/>
          </p:nvPr>
        </p:nvSpPr>
        <p:spPr>
          <a:xfrm>
            <a:off x="293400" y="311950"/>
            <a:ext cx="5322600" cy="57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Final</a:t>
            </a:r>
            <a:endParaRPr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4BC36B32-2713-6A4E-CCA5-E72E52CDD33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29C5181-F9BE-CA8F-41AF-816BD08A9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00" y="1096371"/>
            <a:ext cx="6140207" cy="3883253"/>
          </a:xfrm>
          <a:prstGeom prst="rect">
            <a:avLst/>
          </a:prstGeom>
        </p:spPr>
      </p:pic>
      <p:pic>
        <p:nvPicPr>
          <p:cNvPr id="9" name="그림 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7D660F5-564C-9503-5921-655E8CCFC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395" y="1509234"/>
            <a:ext cx="573151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01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"/>
          <p:cNvSpPr txBox="1">
            <a:spLocks noGrp="1"/>
          </p:cNvSpPr>
          <p:nvPr>
            <p:ph type="body" idx="1"/>
          </p:nvPr>
        </p:nvSpPr>
        <p:spPr>
          <a:xfrm>
            <a:off x="293400" y="4704529"/>
            <a:ext cx="11620200" cy="215347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01600" indent="0">
              <a:buNone/>
            </a:pPr>
            <a:endParaRPr kumimoji="1" lang="en-US" altLang="ko-KR" dirty="0"/>
          </a:p>
          <a:p>
            <a:pPr marL="101600" indent="0">
              <a:buNone/>
            </a:pPr>
            <a:r>
              <a:rPr kumimoji="1" lang="ko-KR" altLang="en-US" dirty="0" err="1"/>
              <a:t>휠셋을</a:t>
            </a:r>
            <a:r>
              <a:rPr kumimoji="1" lang="ko-KR" altLang="en-US" dirty="0"/>
              <a:t> 사게 된다면 </a:t>
            </a:r>
            <a:r>
              <a:rPr kumimoji="1" lang="en-US" altLang="ko-KR" dirty="0" err="1"/>
              <a:t>Total_sent_score</a:t>
            </a:r>
            <a:r>
              <a:rPr kumimoji="1" lang="ko-KR" altLang="en-US" dirty="0"/>
              <a:t>가 높은 </a:t>
            </a:r>
            <a:r>
              <a:rPr kumimoji="1" lang="ko-KR" altLang="en-US" dirty="0" err="1"/>
              <a:t>휠셋</a:t>
            </a:r>
            <a:r>
              <a:rPr kumimoji="1" lang="ko-KR" altLang="en-US" dirty="0"/>
              <a:t> 중에 강성이 좋은 </a:t>
            </a:r>
            <a:r>
              <a:rPr kumimoji="1" lang="ko-KR" altLang="en-US" dirty="0" err="1"/>
              <a:t>휠을</a:t>
            </a:r>
            <a:r>
              <a:rPr kumimoji="1" lang="ko-KR" altLang="en-US" dirty="0"/>
              <a:t> 사고 싶다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101600" indent="0">
              <a:buNone/>
            </a:pPr>
            <a:r>
              <a:rPr kumimoji="1" lang="ko-KR" altLang="en-US" dirty="0"/>
              <a:t>일단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 두 조건을 충족하는 </a:t>
            </a:r>
            <a:r>
              <a:rPr kumimoji="1" lang="ko-KR" altLang="en-US" dirty="0" err="1"/>
              <a:t>휠셋을</a:t>
            </a:r>
            <a:r>
              <a:rPr kumimoji="1" lang="ko-KR" altLang="en-US" dirty="0"/>
              <a:t> 찾아보자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101600" indent="0">
              <a:buNone/>
            </a:pPr>
            <a:r>
              <a:rPr kumimoji="1" lang="ko-KR" altLang="en-US" dirty="0"/>
              <a:t>내가 사고 싶은 </a:t>
            </a:r>
            <a:r>
              <a:rPr kumimoji="1" lang="ko-KR" altLang="en-US" dirty="0" err="1"/>
              <a:t>휠셋의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rim depth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50</a:t>
            </a:r>
            <a:r>
              <a:rPr kumimoji="1" lang="ko-KR" altLang="en-US" dirty="0"/>
              <a:t> 주변이다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그리고 가용 예산은 </a:t>
            </a:r>
            <a:r>
              <a:rPr kumimoji="1" lang="en-US" altLang="ko-KR" dirty="0"/>
              <a:t>200</a:t>
            </a:r>
            <a:r>
              <a:rPr kumimoji="1" lang="ko-KR" altLang="en-US" dirty="0"/>
              <a:t>만원 근처이다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이에  따른 </a:t>
            </a:r>
            <a:r>
              <a:rPr kumimoji="1" lang="ko-KR" altLang="en-US" dirty="0" err="1"/>
              <a:t>휠을</a:t>
            </a:r>
            <a:r>
              <a:rPr kumimoji="1" lang="ko-KR" altLang="en-US" dirty="0"/>
              <a:t> 찾아보자</a:t>
            </a:r>
            <a:r>
              <a:rPr kumimoji="1" lang="en-US" altLang="ko-KR" dirty="0"/>
              <a:t>.</a:t>
            </a:r>
            <a:r>
              <a:rPr kumimoji="1" lang="ko-KR" altLang="en-US" dirty="0"/>
              <a:t> 총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 </a:t>
            </a:r>
            <a:r>
              <a:rPr kumimoji="1" lang="ko-KR" altLang="en-US" dirty="0" err="1"/>
              <a:t>휠이</a:t>
            </a:r>
            <a:r>
              <a:rPr kumimoji="1" lang="ko-KR" altLang="en-US" dirty="0"/>
              <a:t> 나온다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 중에서 </a:t>
            </a:r>
            <a:r>
              <a:rPr kumimoji="1" lang="en-US" altLang="ko-KR" dirty="0"/>
              <a:t>inner rim width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21</a:t>
            </a:r>
            <a:r>
              <a:rPr kumimoji="1" lang="ko-KR" altLang="en-US" dirty="0"/>
              <a:t>이상인 제품을 고르면 엘리트 드라이브 </a:t>
            </a:r>
            <a:r>
              <a:rPr kumimoji="1" lang="en-US" altLang="ko-KR" dirty="0"/>
              <a:t>50D, </a:t>
            </a:r>
            <a:r>
              <a:rPr kumimoji="1" lang="ko-KR" altLang="en-US" dirty="0"/>
              <a:t>엘리트 </a:t>
            </a:r>
            <a:r>
              <a:rPr kumimoji="1" lang="ko-KR" altLang="en-US" dirty="0" err="1"/>
              <a:t>힐릭스</a:t>
            </a:r>
            <a:r>
              <a:rPr kumimoji="1" lang="ko-KR" altLang="en-US" dirty="0"/>
              <a:t> </a:t>
            </a:r>
            <a:r>
              <a:rPr kumimoji="1" lang="en-US" altLang="ko-KR" dirty="0"/>
              <a:t>57D, </a:t>
            </a:r>
            <a:r>
              <a:rPr kumimoji="1" lang="ko-KR" altLang="en-US" dirty="0" err="1"/>
              <a:t>시마노</a:t>
            </a:r>
            <a:r>
              <a:rPr kumimoji="1" lang="ko-KR" altLang="en-US" dirty="0"/>
              <a:t> </a:t>
            </a:r>
            <a:r>
              <a:rPr kumimoji="1" lang="en-US" altLang="ko-KR" dirty="0"/>
              <a:t>c50 </a:t>
            </a:r>
            <a:r>
              <a:rPr kumimoji="1" lang="ko-KR" altLang="en-US" dirty="0" err="1"/>
              <a:t>듀라에이스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울테그라가</a:t>
            </a:r>
            <a:r>
              <a:rPr kumimoji="1" lang="ko-KR" altLang="en-US" dirty="0"/>
              <a:t> 나온다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101600" indent="0">
              <a:buNone/>
            </a:pPr>
            <a:r>
              <a:rPr kumimoji="1" lang="ko-KR" altLang="en-US" dirty="0"/>
              <a:t>신기하게도 기존 후보군에 있던 제품들이 다소 포진한 결과를 볼 수 있었다</a:t>
            </a:r>
            <a:r>
              <a:rPr kumimoji="1" lang="en-US" altLang="ko-KR" dirty="0"/>
              <a:t>.</a:t>
            </a:r>
          </a:p>
          <a:p>
            <a:pPr marL="101600" indent="0">
              <a:buNone/>
            </a:pPr>
            <a:endParaRPr kumimoji="1" lang="ko-KR" altLang="en-US" dirty="0"/>
          </a:p>
        </p:txBody>
      </p:sp>
      <p:sp>
        <p:nvSpPr>
          <p:cNvPr id="198" name="Google Shape;198;p20"/>
          <p:cNvSpPr txBox="1">
            <a:spLocks noGrp="1"/>
          </p:cNvSpPr>
          <p:nvPr>
            <p:ph type="subTitle" idx="2"/>
          </p:nvPr>
        </p:nvSpPr>
        <p:spPr>
          <a:xfrm>
            <a:off x="293400" y="311950"/>
            <a:ext cx="5322600" cy="57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Final</a:t>
            </a:r>
            <a:endParaRPr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4BC36B32-2713-6A4E-CCA5-E72E52CDD33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5E25DB-CA3E-DB9C-4F32-85A6C42AA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36" y="887050"/>
            <a:ext cx="3716869" cy="34005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480FBCE-CC94-C576-922A-62DD6F4AE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1743" y="857408"/>
            <a:ext cx="3504797" cy="37282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71B198A-C4E3-DACB-A6DF-C45DB7E740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4423" y="863882"/>
            <a:ext cx="3822679" cy="376893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7FBCD84-EC8B-9D8E-DDD4-81225EB9D033}"/>
              </a:ext>
            </a:extLst>
          </p:cNvPr>
          <p:cNvSpPr/>
          <p:nvPr/>
        </p:nvSpPr>
        <p:spPr>
          <a:xfrm>
            <a:off x="7816732" y="3679962"/>
            <a:ext cx="2142277" cy="117041"/>
          </a:xfrm>
          <a:prstGeom prst="rect">
            <a:avLst/>
          </a:prstGeom>
          <a:solidFill>
            <a:srgbClr val="FFC000">
              <a:alpha val="4620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B8AD8A-DE09-11AA-EFC5-0A076BB63F3C}"/>
              </a:ext>
            </a:extLst>
          </p:cNvPr>
          <p:cNvSpPr/>
          <p:nvPr/>
        </p:nvSpPr>
        <p:spPr>
          <a:xfrm>
            <a:off x="7825044" y="4053319"/>
            <a:ext cx="2133965" cy="117041"/>
          </a:xfrm>
          <a:prstGeom prst="rect">
            <a:avLst/>
          </a:prstGeom>
          <a:solidFill>
            <a:srgbClr val="FFC000">
              <a:alpha val="4620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9A2B95E-866D-873E-FA45-ADF4354A32DB}"/>
              </a:ext>
            </a:extLst>
          </p:cNvPr>
          <p:cNvSpPr/>
          <p:nvPr/>
        </p:nvSpPr>
        <p:spPr>
          <a:xfrm>
            <a:off x="7825044" y="4419349"/>
            <a:ext cx="2133965" cy="88700"/>
          </a:xfrm>
          <a:prstGeom prst="rect">
            <a:avLst/>
          </a:prstGeom>
          <a:solidFill>
            <a:srgbClr val="FFC000">
              <a:alpha val="4620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3A46C7-4118-5911-43A7-215CD513C2BD}"/>
              </a:ext>
            </a:extLst>
          </p:cNvPr>
          <p:cNvSpPr/>
          <p:nvPr/>
        </p:nvSpPr>
        <p:spPr>
          <a:xfrm>
            <a:off x="7813965" y="4174284"/>
            <a:ext cx="2133965" cy="88699"/>
          </a:xfrm>
          <a:prstGeom prst="rect">
            <a:avLst/>
          </a:prstGeom>
          <a:solidFill>
            <a:srgbClr val="FFC000">
              <a:alpha val="4620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653721A-79CA-FC9F-4827-B3AF9F4D6AE8}"/>
              </a:ext>
            </a:extLst>
          </p:cNvPr>
          <p:cNvSpPr/>
          <p:nvPr/>
        </p:nvSpPr>
        <p:spPr>
          <a:xfrm>
            <a:off x="3828551" y="1129193"/>
            <a:ext cx="3504797" cy="114764"/>
          </a:xfrm>
          <a:prstGeom prst="rect">
            <a:avLst/>
          </a:prstGeom>
          <a:solidFill>
            <a:srgbClr val="C00000">
              <a:alpha val="4620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352C63-4C87-84B5-346A-BF12E1DB17E4}"/>
              </a:ext>
            </a:extLst>
          </p:cNvPr>
          <p:cNvSpPr/>
          <p:nvPr/>
        </p:nvSpPr>
        <p:spPr>
          <a:xfrm>
            <a:off x="3821744" y="1244032"/>
            <a:ext cx="3463638" cy="113842"/>
          </a:xfrm>
          <a:prstGeom prst="rect">
            <a:avLst/>
          </a:prstGeom>
          <a:solidFill>
            <a:srgbClr val="C00000">
              <a:alpha val="4620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330604C-A517-66E6-06C7-8C0869A91896}"/>
              </a:ext>
            </a:extLst>
          </p:cNvPr>
          <p:cNvSpPr/>
          <p:nvPr/>
        </p:nvSpPr>
        <p:spPr>
          <a:xfrm>
            <a:off x="95932" y="2134175"/>
            <a:ext cx="3692448" cy="149927"/>
          </a:xfrm>
          <a:prstGeom prst="rect">
            <a:avLst/>
          </a:prstGeom>
          <a:solidFill>
            <a:srgbClr val="C00000">
              <a:alpha val="4620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5B21BEA-2F33-EC6D-9D69-06BEAFAB1A99}"/>
              </a:ext>
            </a:extLst>
          </p:cNvPr>
          <p:cNvSpPr/>
          <p:nvPr/>
        </p:nvSpPr>
        <p:spPr>
          <a:xfrm>
            <a:off x="111621" y="2497168"/>
            <a:ext cx="3692448" cy="149927"/>
          </a:xfrm>
          <a:prstGeom prst="rect">
            <a:avLst/>
          </a:prstGeom>
          <a:solidFill>
            <a:srgbClr val="C00000">
              <a:alpha val="4620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0B3D617-E159-86A9-B9D6-8F10934A9826}"/>
              </a:ext>
            </a:extLst>
          </p:cNvPr>
          <p:cNvSpPr/>
          <p:nvPr/>
        </p:nvSpPr>
        <p:spPr>
          <a:xfrm>
            <a:off x="95932" y="2879459"/>
            <a:ext cx="3692448" cy="149927"/>
          </a:xfrm>
          <a:prstGeom prst="rect">
            <a:avLst/>
          </a:prstGeom>
          <a:solidFill>
            <a:srgbClr val="C00000">
              <a:alpha val="4620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A4581A7-2C2E-2B4D-577C-870BB4B7A1A0}"/>
              </a:ext>
            </a:extLst>
          </p:cNvPr>
          <p:cNvSpPr/>
          <p:nvPr/>
        </p:nvSpPr>
        <p:spPr>
          <a:xfrm>
            <a:off x="7813965" y="3323739"/>
            <a:ext cx="2145044" cy="88698"/>
          </a:xfrm>
          <a:prstGeom prst="rect">
            <a:avLst/>
          </a:prstGeom>
          <a:solidFill>
            <a:srgbClr val="FFC000">
              <a:alpha val="4620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해 30">
            <a:extLst>
              <a:ext uri="{FF2B5EF4-FFF2-40B4-BE49-F238E27FC236}">
                <a16:creationId xmlns:a16="http://schemas.microsoft.com/office/drawing/2014/main" id="{C1968DCB-0E16-2DED-8D0B-5D9635102DFD}"/>
              </a:ext>
            </a:extLst>
          </p:cNvPr>
          <p:cNvSpPr/>
          <p:nvPr/>
        </p:nvSpPr>
        <p:spPr>
          <a:xfrm>
            <a:off x="401934" y="2481812"/>
            <a:ext cx="221064" cy="211015"/>
          </a:xfrm>
          <a:prstGeom prst="sun">
            <a:avLst/>
          </a:prstGeom>
          <a:solidFill>
            <a:srgbClr val="0432FF"/>
          </a:solidFill>
          <a:ln w="127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해 31">
            <a:extLst>
              <a:ext uri="{FF2B5EF4-FFF2-40B4-BE49-F238E27FC236}">
                <a16:creationId xmlns:a16="http://schemas.microsoft.com/office/drawing/2014/main" id="{B893A43A-109B-7FBA-6D36-AA962176327C}"/>
              </a:ext>
            </a:extLst>
          </p:cNvPr>
          <p:cNvSpPr/>
          <p:nvPr/>
        </p:nvSpPr>
        <p:spPr>
          <a:xfrm>
            <a:off x="401934" y="2854302"/>
            <a:ext cx="221064" cy="211015"/>
          </a:xfrm>
          <a:prstGeom prst="sun">
            <a:avLst/>
          </a:prstGeom>
          <a:solidFill>
            <a:srgbClr val="0432FF"/>
          </a:solidFill>
          <a:ln w="127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해 32">
            <a:extLst>
              <a:ext uri="{FF2B5EF4-FFF2-40B4-BE49-F238E27FC236}">
                <a16:creationId xmlns:a16="http://schemas.microsoft.com/office/drawing/2014/main" id="{E350AE31-93F5-638A-0B81-737170F27E34}"/>
              </a:ext>
            </a:extLst>
          </p:cNvPr>
          <p:cNvSpPr/>
          <p:nvPr/>
        </p:nvSpPr>
        <p:spPr>
          <a:xfrm>
            <a:off x="4122888" y="1055266"/>
            <a:ext cx="221064" cy="211015"/>
          </a:xfrm>
          <a:prstGeom prst="sun">
            <a:avLst/>
          </a:prstGeom>
          <a:solidFill>
            <a:srgbClr val="0432FF"/>
          </a:solidFill>
          <a:ln w="127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해 33">
            <a:extLst>
              <a:ext uri="{FF2B5EF4-FFF2-40B4-BE49-F238E27FC236}">
                <a16:creationId xmlns:a16="http://schemas.microsoft.com/office/drawing/2014/main" id="{E172322B-65A0-9276-B9B1-46D8641C474B}"/>
              </a:ext>
            </a:extLst>
          </p:cNvPr>
          <p:cNvSpPr/>
          <p:nvPr/>
        </p:nvSpPr>
        <p:spPr>
          <a:xfrm>
            <a:off x="4122887" y="1240325"/>
            <a:ext cx="221064" cy="211015"/>
          </a:xfrm>
          <a:prstGeom prst="sun">
            <a:avLst/>
          </a:prstGeom>
          <a:solidFill>
            <a:srgbClr val="0432FF"/>
          </a:solidFill>
          <a:ln w="127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7934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"/>
          <p:cNvSpPr txBox="1">
            <a:spLocks noGrp="1"/>
          </p:cNvSpPr>
          <p:nvPr>
            <p:ph type="body" idx="1"/>
          </p:nvPr>
        </p:nvSpPr>
        <p:spPr>
          <a:xfrm>
            <a:off x="278550" y="887125"/>
            <a:ext cx="11635050" cy="597087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01600" indent="0" algn="l">
              <a:buNone/>
            </a:pPr>
            <a:endParaRPr kumimoji="1" lang="en-US" altLang="ko-KR" dirty="0"/>
          </a:p>
          <a:p>
            <a:pPr marL="101600" indent="0" algn="l">
              <a:buNone/>
            </a:pPr>
            <a:r>
              <a:rPr kumimoji="1" lang="ko-KR" altLang="en-US" dirty="0"/>
              <a:t>생각보다 조건에 맞는 </a:t>
            </a:r>
            <a:r>
              <a:rPr kumimoji="1" lang="ko-KR" altLang="en-US" dirty="0" err="1"/>
              <a:t>휠셋을</a:t>
            </a:r>
            <a:r>
              <a:rPr kumimoji="1" lang="ko-KR" altLang="en-US" dirty="0"/>
              <a:t> 고를 때 기존에 고민하던 후보군의 제품이 나와서 생각보다 감성 분석의 결과가 잘 나왔다는 생각이 들었다</a:t>
            </a:r>
            <a:r>
              <a:rPr kumimoji="1" lang="en-US" altLang="ko-KR" dirty="0"/>
              <a:t>.</a:t>
            </a:r>
          </a:p>
          <a:p>
            <a:pPr marL="101600" indent="0" algn="l">
              <a:buNone/>
            </a:pPr>
            <a:endParaRPr kumimoji="1" lang="en-US" altLang="ko-KR" dirty="0"/>
          </a:p>
          <a:p>
            <a:pPr marL="101600" indent="0" algn="l">
              <a:buNone/>
            </a:pPr>
            <a:r>
              <a:rPr kumimoji="1" lang="ko-KR" altLang="en-US" dirty="0"/>
              <a:t>프로젝트를 진행하면서 데이터의 중요성을 뼈저리게 느꼈다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이와 동시에 데이터 수집의 어려움도 많이 느꼈다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내가 원하는 데이터를 수집하려면 생각보다 더 많은 조건을 걸고 수집해야 한다</a:t>
            </a:r>
            <a:r>
              <a:rPr kumimoji="1" lang="en-US" altLang="ko-KR" dirty="0"/>
              <a:t>.</a:t>
            </a:r>
          </a:p>
          <a:p>
            <a:pPr marL="101600" indent="0" algn="l">
              <a:buNone/>
            </a:pPr>
            <a:endParaRPr kumimoji="1" lang="en-US" altLang="ko-KR" dirty="0"/>
          </a:p>
          <a:p>
            <a:pPr marL="101600" indent="0" algn="l">
              <a:buNone/>
            </a:pPr>
            <a:r>
              <a:rPr kumimoji="1" lang="ko-KR" altLang="en-US" dirty="0"/>
              <a:t>병렬 연산과 같은 프로그래밍적 최적화의 중요성도 느꼈다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“Big ” Data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다룰 때의 </a:t>
            </a:r>
            <a:r>
              <a:rPr kumimoji="1" lang="ko-KR" altLang="en-US" dirty="0" err="1"/>
              <a:t>연산량은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상상초월이었다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이를 실용적으로 다루려면 최적화는 꼭 수반되어야 할 것이다</a:t>
            </a:r>
            <a:r>
              <a:rPr kumimoji="1" lang="en-US" altLang="ko-KR" dirty="0"/>
              <a:t>.</a:t>
            </a:r>
          </a:p>
          <a:p>
            <a:pPr marL="101600" indent="0" algn="l">
              <a:buNone/>
            </a:pPr>
            <a:endParaRPr kumimoji="1" lang="en-US" altLang="ko-KR" dirty="0"/>
          </a:p>
          <a:p>
            <a:pPr marL="101600" indent="0" algn="l">
              <a:buNone/>
            </a:pPr>
            <a:r>
              <a:rPr kumimoji="1" lang="en-US" altLang="ko-KR" dirty="0"/>
              <a:t>R</a:t>
            </a:r>
            <a:r>
              <a:rPr kumimoji="1" lang="ko-KR" altLang="en-US" dirty="0"/>
              <a:t>을 다룰 때 변수를 조작하는 능력도 중요하다</a:t>
            </a:r>
            <a:r>
              <a:rPr kumimoji="1" lang="en-US" altLang="ko-KR" dirty="0"/>
              <a:t>.</a:t>
            </a:r>
          </a:p>
          <a:p>
            <a:pPr marL="101600" indent="0" algn="l">
              <a:buNone/>
            </a:pPr>
            <a:endParaRPr kumimoji="1" lang="en-US" altLang="ko-KR" dirty="0"/>
          </a:p>
          <a:p>
            <a:pPr marL="101600" indent="0" algn="l">
              <a:buNone/>
            </a:pPr>
            <a:r>
              <a:rPr kumimoji="1" lang="ko-KR" altLang="en-US" dirty="0"/>
              <a:t>많은 시행착오를 겪으며 프로젝트를 진행하였는데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좋았던 점도 많고 아쉬웠던 점도 많아서 마무리를 하며 굉장히 시원섭섭한 느낌이다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101600" indent="0" algn="l">
              <a:buNone/>
            </a:pPr>
            <a:endParaRPr kumimoji="1" lang="en-US" altLang="ko-KR" dirty="0"/>
          </a:p>
          <a:p>
            <a:pPr marL="101600" indent="0" algn="l">
              <a:buNone/>
            </a:pPr>
            <a:r>
              <a:rPr kumimoji="1" lang="en-US" altLang="ko-KR" dirty="0"/>
              <a:t>Q1. </a:t>
            </a:r>
            <a:r>
              <a:rPr kumimoji="1" lang="ko-KR" altLang="en-US" dirty="0"/>
              <a:t>많이 정제된 데이터는 수집 과정부터 이미 나의 시각을 대변하고 있지 않을까</a:t>
            </a:r>
            <a:r>
              <a:rPr kumimoji="1" lang="en-US" altLang="ko-KR" dirty="0"/>
              <a:t>?</a:t>
            </a:r>
          </a:p>
          <a:p>
            <a:pPr marL="101600" indent="0" algn="l">
              <a:buNone/>
            </a:pPr>
            <a:r>
              <a:rPr kumimoji="1" lang="en-US" altLang="ko-KR" dirty="0"/>
              <a:t>Q2. </a:t>
            </a:r>
            <a:r>
              <a:rPr kumimoji="1" lang="ko-KR" altLang="en-US" dirty="0"/>
              <a:t>과연 감성 분석 간에 단어가 많이 일치한다는 것이 더 정확한 결과를 가져온다고 말할 수 있을까</a:t>
            </a:r>
            <a:r>
              <a:rPr kumimoji="1" lang="en-US" altLang="ko-KR" dirty="0"/>
              <a:t>?</a:t>
            </a:r>
          </a:p>
          <a:p>
            <a:pPr marL="101600" indent="0" algn="l">
              <a:buNone/>
            </a:pPr>
            <a:endParaRPr kumimoji="1" lang="ko-KR" altLang="en-US" dirty="0"/>
          </a:p>
        </p:txBody>
      </p:sp>
      <p:sp>
        <p:nvSpPr>
          <p:cNvPr id="198" name="Google Shape;198;p20"/>
          <p:cNvSpPr txBox="1">
            <a:spLocks noGrp="1"/>
          </p:cNvSpPr>
          <p:nvPr>
            <p:ph type="subTitle" idx="2"/>
          </p:nvPr>
        </p:nvSpPr>
        <p:spPr>
          <a:xfrm>
            <a:off x="278550" y="312025"/>
            <a:ext cx="8112470" cy="57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Final Comment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Implication</a:t>
            </a:r>
            <a:endParaRPr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4BC36B32-2713-6A4E-CCA5-E72E52CDD33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388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>
            <a:spLocks noGrp="1"/>
          </p:cNvSpPr>
          <p:nvPr>
            <p:ph type="title"/>
          </p:nvPr>
        </p:nvSpPr>
        <p:spPr>
          <a:xfrm>
            <a:off x="4913523" y="1553378"/>
            <a:ext cx="6283495" cy="76060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 fontScale="9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Adelle Sans Devanagari" panose="02000503000000020004" pitchFamily="2" charset="-78"/>
                <a:ea typeface="AppleMyungjo" pitchFamily="2" charset="-127"/>
                <a:cs typeface="Adelle Sans Devanagari" panose="02000503000000020004" pitchFamily="2" charset="-78"/>
              </a:rPr>
              <a:t>자전거</a:t>
            </a:r>
            <a:endParaRPr dirty="0">
              <a:latin typeface="Adelle Sans Devanagari" panose="02000503000000020004" pitchFamily="2" charset="-78"/>
              <a:ea typeface="AppleMyungjo" pitchFamily="2" charset="-127"/>
              <a:cs typeface="Adelle Sans Devanagari" panose="02000503000000020004" pitchFamily="2" charset="-78"/>
            </a:endParaRPr>
          </a:p>
        </p:txBody>
      </p:sp>
      <p:sp>
        <p:nvSpPr>
          <p:cNvPr id="172" name="Google Shape;172;p18"/>
          <p:cNvSpPr txBox="1">
            <a:spLocks noGrp="1"/>
          </p:cNvSpPr>
          <p:nvPr>
            <p:ph type="body" idx="1"/>
          </p:nvPr>
        </p:nvSpPr>
        <p:spPr>
          <a:xfrm>
            <a:off x="5003500" y="2499875"/>
            <a:ext cx="6116400" cy="293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자전거는 최근 내 삶의 목적이자 행복이었다</a:t>
            </a:r>
            <a:r>
              <a:rPr lang="en-US" altLang="ko-KR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자전거를 타게 된 이후 신체적</a:t>
            </a:r>
            <a:r>
              <a:rPr lang="en-US" altLang="ko-KR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,</a:t>
            </a:r>
            <a:r>
              <a:rPr lang="ko-KR" altLang="en-US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 정신적 건강 모두 증진 시키게 된 건강한 취미이다</a:t>
            </a:r>
            <a:r>
              <a:rPr lang="en-US" altLang="ko-KR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모든 취미가 그렇듯 관심을 가질 수록 장비에 대한 욕심이 생기게 되었다</a:t>
            </a:r>
            <a:r>
              <a:rPr lang="en-US" altLang="ko-KR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.</a:t>
            </a:r>
            <a:r>
              <a:rPr lang="ko-KR" altLang="en-US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  </a:t>
            </a:r>
            <a:endParaRPr lang="en-US" altLang="ko-KR" dirty="0">
              <a:latin typeface="Adelle Sans Devanagari" panose="02000503000000020004" pitchFamily="2" charset="-78"/>
              <a:cs typeface="Adelle Sans Devanagari" panose="02000503000000020004" pitchFamily="2" charset="-78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그 중 특별히 </a:t>
            </a:r>
            <a:r>
              <a:rPr lang="ko-KR" altLang="en-US" dirty="0" err="1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휠셋</a:t>
            </a:r>
            <a:r>
              <a:rPr lang="ko-KR" altLang="en-US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 변경에 대한 관심이 지대하였다</a:t>
            </a:r>
            <a:r>
              <a:rPr lang="en-US" altLang="ko-KR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.</a:t>
            </a:r>
          </a:p>
        </p:txBody>
      </p:sp>
      <p:sp>
        <p:nvSpPr>
          <p:cNvPr id="174" name="Google Shape;174;p18"/>
          <p:cNvSpPr txBox="1">
            <a:spLocks noGrp="1"/>
          </p:cNvSpPr>
          <p:nvPr>
            <p:ph type="subTitle" idx="3"/>
          </p:nvPr>
        </p:nvSpPr>
        <p:spPr>
          <a:xfrm>
            <a:off x="293400" y="311950"/>
            <a:ext cx="5322600" cy="57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pic>
        <p:nvPicPr>
          <p:cNvPr id="9" name="그림 8" descr="바퀴, 자전거, 육상 차량, 자전거 바퀴이(가) 표시된 사진&#10;&#10;자동 생성된 설명">
            <a:extLst>
              <a:ext uri="{FF2B5EF4-FFF2-40B4-BE49-F238E27FC236}">
                <a16:creationId xmlns:a16="http://schemas.microsoft.com/office/drawing/2014/main" id="{CC3387B2-5EDF-B818-167B-CB428157D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09" y="2019150"/>
            <a:ext cx="4130592" cy="3098882"/>
          </a:xfrm>
          <a:prstGeom prst="rect">
            <a:avLst/>
          </a:prstGeom>
        </p:spPr>
      </p:pic>
      <p:sp>
        <p:nvSpPr>
          <p:cNvPr id="10" name="Google Shape;172;p18">
            <a:extLst>
              <a:ext uri="{FF2B5EF4-FFF2-40B4-BE49-F238E27FC236}">
                <a16:creationId xmlns:a16="http://schemas.microsoft.com/office/drawing/2014/main" id="{7454CA20-10A4-19BC-740B-89DF074A4100}"/>
              </a:ext>
            </a:extLst>
          </p:cNvPr>
          <p:cNvSpPr txBox="1">
            <a:spLocks/>
          </p:cNvSpPr>
          <p:nvPr/>
        </p:nvSpPr>
        <p:spPr>
          <a:xfrm>
            <a:off x="474450" y="4154117"/>
            <a:ext cx="6116400" cy="29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●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1pPr>
            <a:lvl2pPr marL="914400" marR="0" lvl="1" indent="-3556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○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2pPr>
            <a:lvl3pPr marL="1371600" marR="0" lvl="2" indent="-35560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■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3pPr>
            <a:lvl4pPr marL="1828800" marR="0" lvl="3" indent="-35560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●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4pPr>
            <a:lvl5pPr marL="2286000" marR="0" lvl="4" indent="-35560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○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5pPr>
            <a:lvl6pPr marL="2743200" marR="0" lvl="5" indent="-35560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■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6pPr>
            <a:lvl7pPr marL="3200400" marR="0" lvl="6" indent="-35560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●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7pPr>
            <a:lvl8pPr marL="3657600" marR="0" lvl="7" indent="-35560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○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8pPr>
            <a:lvl9pPr marL="4114800" marR="0" lvl="8" indent="-355600" algn="r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000"/>
              <a:buFont typeface="Newsreader"/>
              <a:buChar char="■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9pPr>
          </a:lstStyle>
          <a:p>
            <a:pPr marL="0" indent="0">
              <a:buFont typeface="Newsreader"/>
              <a:buNone/>
            </a:pPr>
            <a:r>
              <a:rPr lang="ko-KR" altLang="en-US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본인의 자전거이자 애마인</a:t>
            </a:r>
            <a:endParaRPr lang="en-US" altLang="ko-KR" dirty="0">
              <a:latin typeface="Adelle Sans Devanagari" panose="02000503000000020004" pitchFamily="2" charset="-78"/>
              <a:cs typeface="Adelle Sans Devanagari" panose="02000503000000020004" pitchFamily="2" charset="-78"/>
            </a:endParaRPr>
          </a:p>
          <a:p>
            <a:pPr marL="0" indent="0">
              <a:buFont typeface="Newsreader"/>
              <a:buNone/>
            </a:pPr>
            <a:r>
              <a:rPr lang="ko-KR" altLang="en-US" dirty="0" err="1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캐논데일</a:t>
            </a:r>
            <a:r>
              <a:rPr lang="ko-KR" altLang="en-US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 </a:t>
            </a:r>
            <a:r>
              <a:rPr lang="ko-KR" altLang="en-US" dirty="0" err="1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캐드</a:t>
            </a:r>
            <a:r>
              <a:rPr lang="ko-KR" altLang="en-US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 </a:t>
            </a:r>
            <a:r>
              <a:rPr lang="en-US" altLang="ko-KR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13</a:t>
            </a:r>
            <a:r>
              <a:rPr lang="ko-KR" altLang="en-US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이다</a:t>
            </a:r>
            <a:r>
              <a:rPr lang="en-US" altLang="ko-KR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.</a:t>
            </a:r>
            <a:endParaRPr lang="ko-KR" altLang="en-US" dirty="0">
              <a:latin typeface="Adelle Sans Devanagari" panose="02000503000000020004" pitchFamily="2" charset="-78"/>
              <a:cs typeface="Adelle Sans Devanagari" panose="02000503000000020004" pitchFamily="2" charset="-78"/>
            </a:endParaRPr>
          </a:p>
        </p:txBody>
      </p:sp>
      <p:sp>
        <p:nvSpPr>
          <p:cNvPr id="12" name="부제목 11">
            <a:extLst>
              <a:ext uri="{FF2B5EF4-FFF2-40B4-BE49-F238E27FC236}">
                <a16:creationId xmlns:a16="http://schemas.microsoft.com/office/drawing/2014/main" id="{C73EB21A-53C4-025F-03B7-E33883CA4882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"/>
          <p:cNvSpPr txBox="1">
            <a:spLocks noGrp="1"/>
          </p:cNvSpPr>
          <p:nvPr>
            <p:ph type="title"/>
          </p:nvPr>
        </p:nvSpPr>
        <p:spPr>
          <a:xfrm>
            <a:off x="293400" y="1486400"/>
            <a:ext cx="6812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좋은 </a:t>
            </a:r>
            <a:r>
              <a:rPr lang="ko-KR" altLang="en-US" dirty="0" err="1"/>
              <a:t>휠셋은</a:t>
            </a:r>
            <a:r>
              <a:rPr lang="ko-KR" altLang="en-US" dirty="0"/>
              <a:t> 무엇일까</a:t>
            </a:r>
            <a:r>
              <a:rPr lang="en-US" altLang="ko-KR" dirty="0"/>
              <a:t>?</a:t>
            </a:r>
            <a:endParaRPr dirty="0"/>
          </a:p>
        </p:txBody>
      </p:sp>
      <p:sp>
        <p:nvSpPr>
          <p:cNvPr id="205" name="Google Shape;205;p21"/>
          <p:cNvSpPr txBox="1">
            <a:spLocks noGrp="1"/>
          </p:cNvSpPr>
          <p:nvPr>
            <p:ph type="body" idx="1"/>
          </p:nvPr>
        </p:nvSpPr>
        <p:spPr>
          <a:xfrm>
            <a:off x="293400" y="2249899"/>
            <a:ext cx="6812400" cy="418395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 </a:t>
            </a:r>
            <a:r>
              <a:rPr lang="ko-KR" altLang="en-US" dirty="0"/>
              <a:t>내가 구매하고자 하는 </a:t>
            </a:r>
            <a:r>
              <a:rPr lang="ko-KR" altLang="en-US" dirty="0" err="1"/>
              <a:t>휠셋은</a:t>
            </a:r>
            <a:r>
              <a:rPr lang="ko-KR" altLang="en-US" dirty="0"/>
              <a:t> 수 많은 </a:t>
            </a:r>
            <a:r>
              <a:rPr lang="ko-KR" altLang="en-US" dirty="0" err="1"/>
              <a:t>휠셋</a:t>
            </a:r>
            <a:r>
              <a:rPr lang="ko-KR" altLang="en-US" dirty="0"/>
              <a:t> 중에서 디스크 브레이크 전용 카본</a:t>
            </a:r>
            <a:r>
              <a:rPr lang="en-US" altLang="ko-KR" dirty="0"/>
              <a:t> </a:t>
            </a:r>
            <a:r>
              <a:rPr lang="ko-KR" altLang="en-US" dirty="0"/>
              <a:t>로드 </a:t>
            </a:r>
            <a:r>
              <a:rPr lang="ko-KR" altLang="en-US" dirty="0" err="1"/>
              <a:t>휠셋이다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 </a:t>
            </a:r>
            <a:r>
              <a:rPr lang="ko-KR" altLang="en-US" dirty="0"/>
              <a:t>근데</a:t>
            </a:r>
            <a:r>
              <a:rPr lang="en-US" altLang="ko-KR" dirty="0"/>
              <a:t>,</a:t>
            </a:r>
            <a:r>
              <a:rPr lang="ko-KR" altLang="en-US" dirty="0"/>
              <a:t> 좋은 </a:t>
            </a:r>
            <a:r>
              <a:rPr lang="ko-KR" altLang="en-US" dirty="0" err="1"/>
              <a:t>휠셋이란</a:t>
            </a:r>
            <a:r>
              <a:rPr lang="ko-KR" altLang="en-US" dirty="0"/>
              <a:t> 무엇일까</a:t>
            </a:r>
            <a:r>
              <a:rPr lang="en-US" altLang="ko-KR" dirty="0"/>
              <a:t>?</a:t>
            </a:r>
            <a:r>
              <a:rPr lang="ko-KR" altLang="en-US" dirty="0"/>
              <a:t> 보통 무게</a:t>
            </a:r>
            <a:r>
              <a:rPr lang="en-US" altLang="ko-KR" dirty="0"/>
              <a:t>,</a:t>
            </a:r>
            <a:r>
              <a:rPr lang="ko-KR" altLang="en-US" dirty="0"/>
              <a:t> 강성</a:t>
            </a:r>
            <a:r>
              <a:rPr lang="en-US" altLang="ko-KR" dirty="0"/>
              <a:t>,</a:t>
            </a:r>
            <a:r>
              <a:rPr lang="ko-KR" altLang="en-US" dirty="0"/>
              <a:t> 에어로</a:t>
            </a:r>
            <a:r>
              <a:rPr lang="en-US" altLang="ko-KR" dirty="0"/>
              <a:t>,</a:t>
            </a:r>
            <a:r>
              <a:rPr lang="ko-KR" altLang="en-US" dirty="0"/>
              <a:t> 항속성이 중요한 평가요소라고 말한다</a:t>
            </a:r>
            <a:r>
              <a:rPr lang="en-US" altLang="ko-KR" dirty="0"/>
              <a:t>.</a:t>
            </a:r>
            <a:r>
              <a:rPr lang="ko-KR" altLang="en-US" dirty="0"/>
              <a:t> 무게는 객관적인 수치로 파악하기가 쉽다</a:t>
            </a:r>
            <a:r>
              <a:rPr lang="en-US" altLang="ko-KR" dirty="0"/>
              <a:t>.</a:t>
            </a:r>
            <a:r>
              <a:rPr lang="ko-KR" altLang="en-US" dirty="0"/>
              <a:t> 하지만</a:t>
            </a:r>
            <a:r>
              <a:rPr lang="en-US" altLang="ko-KR" dirty="0"/>
              <a:t>,</a:t>
            </a:r>
            <a:r>
              <a:rPr lang="ko-KR" altLang="en-US" dirty="0"/>
              <a:t> 나머지 세 요소는 일반적으로 파악하기가 어렵다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 자전거 </a:t>
            </a:r>
            <a:r>
              <a:rPr lang="ko-KR" altLang="en-US" dirty="0" err="1"/>
              <a:t>휠셋</a:t>
            </a:r>
            <a:r>
              <a:rPr lang="ko-KR" altLang="en-US" dirty="0"/>
              <a:t> 판매 회사에서는 신제품 마다 해당 성능이 향상되었다고 주장하지만 통일되지 않은 실험 환경에서</a:t>
            </a:r>
            <a:r>
              <a:rPr lang="en-US" altLang="ko-KR" dirty="0"/>
              <a:t> </a:t>
            </a:r>
            <a:r>
              <a:rPr lang="ko-KR" altLang="en-US" dirty="0"/>
              <a:t>나온 결과를 소비자가 맹목적으로 믿기에는 어렵다</a:t>
            </a:r>
            <a:r>
              <a:rPr lang="en-US" altLang="ko-KR" dirty="0"/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 이에 따라 소비자들의 경험을 수치화 시켜서 평가를 해보고자 한다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2"/>
          </p:nvPr>
        </p:nvSpPr>
        <p:spPr>
          <a:xfrm>
            <a:off x="293400" y="311950"/>
            <a:ext cx="5322600" cy="57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</a:t>
            </a:r>
            <a:endParaRPr dirty="0"/>
          </a:p>
        </p:txBody>
      </p:sp>
      <p:pic>
        <p:nvPicPr>
          <p:cNvPr id="5" name="그림 4" descr="교통, 자동차 부품, 바퀴, 살이(가) 표시된 사진&#10;&#10;자동 생성된 설명">
            <a:extLst>
              <a:ext uri="{FF2B5EF4-FFF2-40B4-BE49-F238E27FC236}">
                <a16:creationId xmlns:a16="http://schemas.microsoft.com/office/drawing/2014/main" id="{D6CBE824-B8E0-8592-A26C-3F1AE4472B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40021"/>
          <a:stretch/>
        </p:blipFill>
        <p:spPr>
          <a:xfrm>
            <a:off x="7251554" y="1570695"/>
            <a:ext cx="4661895" cy="4441371"/>
          </a:xfrm>
          <a:prstGeom prst="rect">
            <a:avLst/>
          </a:prstGeom>
        </p:spPr>
      </p:pic>
      <p:sp>
        <p:nvSpPr>
          <p:cNvPr id="7" name="부제목 6">
            <a:extLst>
              <a:ext uri="{FF2B5EF4-FFF2-40B4-BE49-F238E27FC236}">
                <a16:creationId xmlns:a16="http://schemas.microsoft.com/office/drawing/2014/main" id="{3D0C5220-39A1-3FEE-D099-7A2BE8A96F8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"/>
          <p:cNvSpPr txBox="1">
            <a:spLocks noGrp="1"/>
          </p:cNvSpPr>
          <p:nvPr>
            <p:ph type="title"/>
          </p:nvPr>
        </p:nvSpPr>
        <p:spPr>
          <a:xfrm>
            <a:off x="293400" y="1486400"/>
            <a:ext cx="6812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좋은 </a:t>
            </a:r>
            <a:r>
              <a:rPr lang="ko-KR" altLang="en-US" dirty="0" err="1"/>
              <a:t>휠셋은</a:t>
            </a:r>
            <a:r>
              <a:rPr lang="ko-KR" altLang="en-US" dirty="0"/>
              <a:t> 무엇일까</a:t>
            </a:r>
            <a:r>
              <a:rPr lang="en-US" altLang="ko-KR" dirty="0"/>
              <a:t>?</a:t>
            </a:r>
            <a:endParaRPr dirty="0"/>
          </a:p>
        </p:txBody>
      </p:sp>
      <p:sp>
        <p:nvSpPr>
          <p:cNvPr id="205" name="Google Shape;205;p21"/>
          <p:cNvSpPr txBox="1">
            <a:spLocks noGrp="1"/>
          </p:cNvSpPr>
          <p:nvPr>
            <p:ph type="body" idx="1"/>
          </p:nvPr>
        </p:nvSpPr>
        <p:spPr>
          <a:xfrm>
            <a:off x="293400" y="2249899"/>
            <a:ext cx="6812400" cy="418395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>
              <a:buNone/>
            </a:pPr>
            <a:r>
              <a:rPr lang="ko-KR" altLang="en-US" dirty="0"/>
              <a:t> 소비자들의 경험을 수치화 시키기 위해 자전거 커뮤니티</a:t>
            </a:r>
            <a:r>
              <a:rPr lang="en-US" altLang="ko-KR" dirty="0"/>
              <a:t> </a:t>
            </a:r>
            <a:r>
              <a:rPr lang="ko-KR" altLang="en-US" dirty="0"/>
              <a:t>내 </a:t>
            </a:r>
            <a:r>
              <a:rPr lang="ko-KR" altLang="en-US" dirty="0" err="1"/>
              <a:t>휠에</a:t>
            </a:r>
            <a:r>
              <a:rPr lang="ko-KR" altLang="en-US" dirty="0"/>
              <a:t> 대한 게시글과 댓글을 감성분석 하고자 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국내 </a:t>
            </a:r>
            <a:r>
              <a:rPr lang="en-US" altLang="ko-KR" dirty="0"/>
              <a:t>3</a:t>
            </a:r>
            <a:r>
              <a:rPr lang="ko-KR" altLang="en-US" dirty="0"/>
              <a:t>대 자전거 커뮤니티 중 가장 큰 </a:t>
            </a:r>
            <a:r>
              <a:rPr lang="ko-KR" altLang="en-US" dirty="0" err="1"/>
              <a:t>도싸라는</a:t>
            </a:r>
            <a:r>
              <a:rPr lang="ko-KR" altLang="en-US" dirty="0"/>
              <a:t> 커뮤니티의 게시글과 댓글을 </a:t>
            </a:r>
            <a:r>
              <a:rPr lang="en" altLang="ko-KR" dirty="0"/>
              <a:t>web crawling</a:t>
            </a:r>
            <a:r>
              <a:rPr lang="ko-KR" altLang="en-US" dirty="0"/>
              <a:t>하여 분석해 보았다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 </a:t>
            </a:r>
            <a:r>
              <a:rPr lang="en-US" altLang="ko-KR" dirty="0"/>
              <a:t>Web crawling</a:t>
            </a:r>
            <a:r>
              <a:rPr lang="ko-KR" altLang="en-US" dirty="0"/>
              <a:t> 후 감성 분석을 통해 </a:t>
            </a:r>
            <a:r>
              <a:rPr lang="ko-KR" altLang="en-US" dirty="0" err="1"/>
              <a:t>휠셋에</a:t>
            </a:r>
            <a:r>
              <a:rPr lang="ko-KR" altLang="en-US" dirty="0"/>
              <a:t> 대한 평가를 수치화 시키고 이를 통해 어떤 </a:t>
            </a:r>
            <a:r>
              <a:rPr lang="ko-KR" altLang="en-US" dirty="0" err="1"/>
              <a:t>휠을</a:t>
            </a:r>
            <a:r>
              <a:rPr lang="ko-KR" altLang="en-US" dirty="0"/>
              <a:t> 구매하는 것이 합리적인지 판단을 내리는 것이 요번 프로젝트의 목표이다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2"/>
          </p:nvPr>
        </p:nvSpPr>
        <p:spPr>
          <a:xfrm>
            <a:off x="293400" y="311950"/>
            <a:ext cx="5322600" cy="57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1CC2C48-7B72-B154-374A-E91E12522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863" y="2106678"/>
            <a:ext cx="4414070" cy="3598567"/>
          </a:xfrm>
          <a:prstGeom prst="rect">
            <a:avLst/>
          </a:prstGeom>
        </p:spPr>
      </p:pic>
      <p:sp>
        <p:nvSpPr>
          <p:cNvPr id="4" name="부제목 3">
            <a:extLst>
              <a:ext uri="{FF2B5EF4-FFF2-40B4-BE49-F238E27FC236}">
                <a16:creationId xmlns:a16="http://schemas.microsoft.com/office/drawing/2014/main" id="{8625C964-68FE-32B8-2F9A-FE09C4553401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901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"/>
          <p:cNvSpPr txBox="1">
            <a:spLocks noGrp="1"/>
          </p:cNvSpPr>
          <p:nvPr>
            <p:ph type="body" idx="1"/>
          </p:nvPr>
        </p:nvSpPr>
        <p:spPr>
          <a:xfrm>
            <a:off x="293325" y="5735064"/>
            <a:ext cx="11620200" cy="112293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분석을 </a:t>
            </a:r>
            <a:r>
              <a:rPr lang="ko-KR" altLang="en-US" dirty="0" err="1"/>
              <a:t>하다보니</a:t>
            </a:r>
            <a:r>
              <a:rPr lang="ko-KR" altLang="en-US" dirty="0"/>
              <a:t> 수집하고 처리한 데이터가 너무 많다</a:t>
            </a:r>
            <a:r>
              <a:rPr lang="en-US" altLang="ko-KR" dirty="0"/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데이터와 코드에 대한 자세한 설명은 워드 파일에 첨부하였다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98" name="Google Shape;198;p20"/>
          <p:cNvSpPr txBox="1">
            <a:spLocks noGrp="1"/>
          </p:cNvSpPr>
          <p:nvPr>
            <p:ph type="subTitle" idx="2"/>
          </p:nvPr>
        </p:nvSpPr>
        <p:spPr>
          <a:xfrm>
            <a:off x="293400" y="311950"/>
            <a:ext cx="5322600" cy="57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</a:t>
            </a:r>
            <a:endParaRPr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21D765-7997-B7DD-45DE-E719ACB20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966" y="1356950"/>
            <a:ext cx="2705100" cy="3632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6E9EB6-3FF0-C944-B742-DFBA983E7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351" y="1356950"/>
            <a:ext cx="2857500" cy="3606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F91B95-094B-2B08-0CF8-E1F3EE36A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6273" y="1356950"/>
            <a:ext cx="2578100" cy="2273300"/>
          </a:xfrm>
          <a:prstGeom prst="rect">
            <a:avLst/>
          </a:prstGeom>
        </p:spPr>
      </p:pic>
      <p:sp>
        <p:nvSpPr>
          <p:cNvPr id="11" name="부제목 10">
            <a:extLst>
              <a:ext uri="{FF2B5EF4-FFF2-40B4-BE49-F238E27FC236}">
                <a16:creationId xmlns:a16="http://schemas.microsoft.com/office/drawing/2014/main" id="{F1DD4213-A8B5-896E-AE94-577F06D90B30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731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"/>
          <p:cNvSpPr txBox="1">
            <a:spLocks noGrp="1"/>
          </p:cNvSpPr>
          <p:nvPr>
            <p:ph type="body" idx="1"/>
          </p:nvPr>
        </p:nvSpPr>
        <p:spPr>
          <a:xfrm>
            <a:off x="293325" y="5735064"/>
            <a:ext cx="11620200" cy="112293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내가 평가하고자 하는 </a:t>
            </a:r>
            <a:r>
              <a:rPr lang="ko-KR" altLang="en-US" dirty="0" err="1"/>
              <a:t>휠셋에</a:t>
            </a:r>
            <a:r>
              <a:rPr lang="ko-KR" altLang="en-US" dirty="0"/>
              <a:t> 대한 정보를 직접 찾아</a:t>
            </a:r>
            <a:endParaRPr lang="en-US" altLang="ko-KR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57</a:t>
            </a:r>
            <a:r>
              <a:rPr lang="ko-KR" altLang="en-US" dirty="0"/>
              <a:t>개의 제품에 대해 </a:t>
            </a:r>
            <a:r>
              <a:rPr lang="en-US" altLang="ko-KR" dirty="0"/>
              <a:t>5</a:t>
            </a:r>
            <a:r>
              <a:rPr lang="ko-KR" altLang="en-US" dirty="0"/>
              <a:t>가지 정보가 담긴 </a:t>
            </a:r>
            <a:r>
              <a:rPr lang="en-US" altLang="ko-KR" dirty="0"/>
              <a:t>csv</a:t>
            </a:r>
            <a:r>
              <a:rPr lang="ko-KR" altLang="en-US" dirty="0" err="1"/>
              <a:t>를</a:t>
            </a:r>
            <a:r>
              <a:rPr lang="ko-KR" altLang="en-US" dirty="0"/>
              <a:t> 만들었다</a:t>
            </a:r>
            <a:r>
              <a:rPr lang="en-US" altLang="ko-KR" dirty="0"/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0"/>
          <p:cNvSpPr txBox="1">
            <a:spLocks noGrp="1"/>
          </p:cNvSpPr>
          <p:nvPr>
            <p:ph type="subTitle" idx="2"/>
          </p:nvPr>
        </p:nvSpPr>
        <p:spPr>
          <a:xfrm>
            <a:off x="293400" y="311950"/>
            <a:ext cx="5322600" cy="57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B1AAAE-D3FA-07AA-E27F-DA05658D7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333" y="887050"/>
            <a:ext cx="7035800" cy="4419600"/>
          </a:xfrm>
          <a:prstGeom prst="rect">
            <a:avLst/>
          </a:prstGeom>
        </p:spPr>
      </p:pic>
      <p:sp>
        <p:nvSpPr>
          <p:cNvPr id="4" name="부제목 3">
            <a:extLst>
              <a:ext uri="{FF2B5EF4-FFF2-40B4-BE49-F238E27FC236}">
                <a16:creationId xmlns:a16="http://schemas.microsoft.com/office/drawing/2014/main" id="{50430237-8C85-B189-2F41-2150CDEC033C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449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"/>
          <p:cNvSpPr txBox="1">
            <a:spLocks noGrp="1"/>
          </p:cNvSpPr>
          <p:nvPr>
            <p:ph type="body" idx="1"/>
          </p:nvPr>
        </p:nvSpPr>
        <p:spPr>
          <a:xfrm>
            <a:off x="285900" y="5735064"/>
            <a:ext cx="11620200" cy="112293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커뮤니티에서 검색할 때 검색어를 너무 구체적으로 잡으면 원하는 정보를 얻기가 어렵다</a:t>
            </a:r>
            <a:r>
              <a:rPr lang="en-US" altLang="ko-KR" dirty="0"/>
              <a:t>.</a:t>
            </a:r>
            <a:r>
              <a:rPr lang="ko-KR" altLang="en-US" dirty="0"/>
              <a:t> 이에 맞춰 </a:t>
            </a:r>
            <a:r>
              <a:rPr lang="ko-KR" altLang="en-US" dirty="0" err="1"/>
              <a:t>휠셋</a:t>
            </a:r>
            <a:r>
              <a:rPr lang="ko-KR" altLang="en-US" dirty="0"/>
              <a:t> 이름도 키워드만 잡아서 기존 </a:t>
            </a:r>
            <a:r>
              <a:rPr lang="en-US" altLang="ko-KR" dirty="0"/>
              <a:t>57</a:t>
            </a:r>
            <a:r>
              <a:rPr lang="ko-KR" altLang="en-US" dirty="0"/>
              <a:t>개에서 </a:t>
            </a:r>
            <a:r>
              <a:rPr lang="en-US" altLang="ko-KR" dirty="0"/>
              <a:t>29</a:t>
            </a:r>
            <a:r>
              <a:rPr lang="ko-KR" altLang="en-US" dirty="0"/>
              <a:t>개로 줄여 </a:t>
            </a:r>
            <a:r>
              <a:rPr lang="en-US" altLang="ko-KR" dirty="0"/>
              <a:t>web scrapping</a:t>
            </a:r>
            <a:r>
              <a:rPr lang="ko-KR" altLang="en-US" dirty="0"/>
              <a:t>을 진행하였다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98" name="Google Shape;198;p20"/>
          <p:cNvSpPr txBox="1">
            <a:spLocks noGrp="1"/>
          </p:cNvSpPr>
          <p:nvPr>
            <p:ph type="subTitle" idx="2"/>
          </p:nvPr>
        </p:nvSpPr>
        <p:spPr>
          <a:xfrm>
            <a:off x="293400" y="311950"/>
            <a:ext cx="5322600" cy="57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</a:t>
            </a:r>
            <a:endParaRPr dirty="0"/>
          </a:p>
        </p:txBody>
      </p:sp>
      <p:pic>
        <p:nvPicPr>
          <p:cNvPr id="4" name="그림 3" descr="텍스트, 번호, 소프트웨어, 폰트이(가) 표시된 사진&#10;&#10;자동 생성된 설명">
            <a:extLst>
              <a:ext uri="{FF2B5EF4-FFF2-40B4-BE49-F238E27FC236}">
                <a16:creationId xmlns:a16="http://schemas.microsoft.com/office/drawing/2014/main" id="{C447A8D9-5F62-D9AB-1DD3-5DF2DA9A0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579" y="504072"/>
            <a:ext cx="5059680" cy="4916170"/>
          </a:xfrm>
          <a:prstGeom prst="rect">
            <a:avLst/>
          </a:prstGeom>
        </p:spPr>
      </p:pic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F793735-3D90-96EC-ECE9-31FB50E067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217"/>
          <a:stretch/>
        </p:blipFill>
        <p:spPr bwMode="auto">
          <a:xfrm>
            <a:off x="242133" y="3137404"/>
            <a:ext cx="6169523" cy="13348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B47BFA9-CB06-8B96-C998-2D466884E7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134" y="1487748"/>
            <a:ext cx="3476777" cy="13348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F77718-A5D2-DBA7-09FF-6E0C73EF5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134" y="4622820"/>
            <a:ext cx="2616200" cy="482600"/>
          </a:xfrm>
          <a:prstGeom prst="rect">
            <a:avLst/>
          </a:prstGeom>
        </p:spPr>
      </p:pic>
      <p:sp>
        <p:nvSpPr>
          <p:cNvPr id="8" name="부제목 7">
            <a:extLst>
              <a:ext uri="{FF2B5EF4-FFF2-40B4-BE49-F238E27FC236}">
                <a16:creationId xmlns:a16="http://schemas.microsoft.com/office/drawing/2014/main" id="{67CDF11E-9948-1450-FD90-A9BAFA78E6EF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392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"/>
          <p:cNvSpPr txBox="1">
            <a:spLocks noGrp="1"/>
          </p:cNvSpPr>
          <p:nvPr>
            <p:ph type="body" idx="1"/>
          </p:nvPr>
        </p:nvSpPr>
        <p:spPr>
          <a:xfrm>
            <a:off x="293400" y="5735064"/>
            <a:ext cx="11620200" cy="112293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01600" indent="0">
              <a:buNone/>
            </a:pPr>
            <a:r>
              <a:rPr kumimoji="1" lang="en-US" altLang="ko-KR" dirty="0"/>
              <a:t>html</a:t>
            </a:r>
            <a:r>
              <a:rPr kumimoji="1" lang="ko-KR" altLang="en-US" dirty="0"/>
              <a:t>을 모두 구한 후 각 </a:t>
            </a:r>
            <a:r>
              <a:rPr kumimoji="1" lang="en-US" altLang="ko-KR" dirty="0"/>
              <a:t>html</a:t>
            </a:r>
            <a:r>
              <a:rPr kumimoji="1" lang="ko-KR" altLang="en-US" dirty="0"/>
              <a:t>내 게시글과 댓글을 문장단위로 불러왔다</a:t>
            </a:r>
            <a:r>
              <a:rPr kumimoji="1" lang="en-US" altLang="ko-KR" dirty="0"/>
              <a:t>.</a:t>
            </a:r>
          </a:p>
          <a:p>
            <a:pPr marL="101600" indent="0">
              <a:buNone/>
            </a:pPr>
            <a:r>
              <a:rPr kumimoji="1" lang="en-US" altLang="ko-KR" dirty="0"/>
              <a:t>html</a:t>
            </a:r>
            <a:r>
              <a:rPr kumimoji="1" lang="ko-KR" altLang="en-US" dirty="0"/>
              <a:t>을 대량 불러올 경우 에러가 뜰 때가 많다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101600" indent="0">
              <a:buNone/>
            </a:pPr>
            <a:r>
              <a:rPr kumimoji="1" lang="ko-KR" altLang="en-US" dirty="0"/>
              <a:t>해당 문제를 고려해 </a:t>
            </a:r>
            <a:r>
              <a:rPr kumimoji="1" lang="en-US" altLang="ko-KR" dirty="0"/>
              <a:t>html</a:t>
            </a:r>
            <a:r>
              <a:rPr kumimoji="1" lang="ko-KR" altLang="en-US" dirty="0"/>
              <a:t>을 불러올 수 있는 </a:t>
            </a:r>
            <a:r>
              <a:rPr kumimoji="1" lang="en-US" altLang="ko-KR" dirty="0"/>
              <a:t>function</a:t>
            </a:r>
            <a:r>
              <a:rPr kumimoji="1" lang="ko-KR" altLang="en-US" dirty="0"/>
              <a:t>을 만들었다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98" name="Google Shape;198;p20"/>
          <p:cNvSpPr txBox="1">
            <a:spLocks noGrp="1"/>
          </p:cNvSpPr>
          <p:nvPr>
            <p:ph type="subTitle" idx="2"/>
          </p:nvPr>
        </p:nvSpPr>
        <p:spPr>
          <a:xfrm>
            <a:off x="293400" y="311950"/>
            <a:ext cx="5322600" cy="57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</a:t>
            </a:r>
            <a:endParaRPr dirty="0"/>
          </a:p>
        </p:txBody>
      </p:sp>
      <p:pic>
        <p:nvPicPr>
          <p:cNvPr id="2" name="그림 1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7F7D6D9C-367A-F13D-CA2F-576C9777A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59" y="1416225"/>
            <a:ext cx="5458628" cy="37810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1D8282C-39EF-6F53-85EB-0D316D2C5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073" y="5118281"/>
            <a:ext cx="3009900" cy="508000"/>
          </a:xfrm>
          <a:prstGeom prst="rect">
            <a:avLst/>
          </a:prstGeom>
        </p:spPr>
      </p:pic>
      <p:pic>
        <p:nvPicPr>
          <p:cNvPr id="11" name="그림 1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2F10CA9-9BD0-FD82-9044-31463CC68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0572" y="311950"/>
            <a:ext cx="3937336" cy="2821757"/>
          </a:xfrm>
          <a:prstGeom prst="rect">
            <a:avLst/>
          </a:prstGeom>
        </p:spPr>
      </p:pic>
      <p:pic>
        <p:nvPicPr>
          <p:cNvPr id="12" name="그림 1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B20D4C6-8EC8-0CF1-69AE-D052D032F5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0573" y="3402094"/>
            <a:ext cx="3937335" cy="1447800"/>
          </a:xfrm>
          <a:prstGeom prst="rect">
            <a:avLst/>
          </a:prstGeom>
        </p:spPr>
      </p:pic>
      <p:sp>
        <p:nvSpPr>
          <p:cNvPr id="14" name="부제목 13">
            <a:extLst>
              <a:ext uri="{FF2B5EF4-FFF2-40B4-BE49-F238E27FC236}">
                <a16:creationId xmlns:a16="http://schemas.microsoft.com/office/drawing/2014/main" id="{92D5A27A-95F1-BB50-04FD-518AB628DD1B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307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"/>
          <p:cNvSpPr txBox="1">
            <a:spLocks noGrp="1"/>
          </p:cNvSpPr>
          <p:nvPr>
            <p:ph type="body" idx="1"/>
          </p:nvPr>
        </p:nvSpPr>
        <p:spPr>
          <a:xfrm>
            <a:off x="293400" y="5735064"/>
            <a:ext cx="11620200" cy="112293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01600" indent="0">
              <a:buNone/>
            </a:pPr>
            <a:r>
              <a:rPr kumimoji="1" lang="ko-KR" altLang="en-US" dirty="0"/>
              <a:t>한글 문장 감성 분석을 위해 </a:t>
            </a:r>
            <a:r>
              <a:rPr kumimoji="1" lang="en-US" altLang="ko-KR" dirty="0"/>
              <a:t>KNU</a:t>
            </a:r>
            <a:r>
              <a:rPr kumimoji="1" lang="ko-KR" altLang="en-US" dirty="0"/>
              <a:t> 한국어 감성 사전을 가지고 왔다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101600" indent="0">
              <a:buNone/>
            </a:pPr>
            <a:r>
              <a:rPr kumimoji="1" lang="ko-KR" altLang="en-US" dirty="0"/>
              <a:t>각 문장을 단어 단위로 쪼개서 </a:t>
            </a:r>
            <a:r>
              <a:rPr kumimoji="1" lang="en-US" altLang="ko-KR" dirty="0"/>
              <a:t>KNU </a:t>
            </a:r>
            <a:r>
              <a:rPr kumimoji="1" lang="ko-KR" altLang="en-US" dirty="0"/>
              <a:t>한국어 감성 사전에 대응 시켜 감성 점수를 파악하였다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98" name="Google Shape;198;p20"/>
          <p:cNvSpPr txBox="1">
            <a:spLocks noGrp="1"/>
          </p:cNvSpPr>
          <p:nvPr>
            <p:ph type="subTitle" idx="2"/>
          </p:nvPr>
        </p:nvSpPr>
        <p:spPr>
          <a:xfrm>
            <a:off x="293400" y="311950"/>
            <a:ext cx="5322600" cy="57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Analysis</a:t>
            </a:r>
            <a:endParaRPr dirty="0"/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C89C183-EEB5-9B3A-5830-6101B30F9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458" y="1798847"/>
            <a:ext cx="3068698" cy="2065470"/>
          </a:xfrm>
          <a:prstGeom prst="rect">
            <a:avLst/>
          </a:prstGeom>
        </p:spPr>
      </p:pic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ECF7330-9BB6-2EF6-0DE8-C6349FE34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6000" y="1120574"/>
            <a:ext cx="5731510" cy="3422015"/>
          </a:xfrm>
          <a:prstGeom prst="rect">
            <a:avLst/>
          </a:prstGeom>
        </p:spPr>
      </p:pic>
      <p:sp>
        <p:nvSpPr>
          <p:cNvPr id="8" name="부제목 7">
            <a:extLst>
              <a:ext uri="{FF2B5EF4-FFF2-40B4-BE49-F238E27FC236}">
                <a16:creationId xmlns:a16="http://schemas.microsoft.com/office/drawing/2014/main" id="{CBC46D0D-B328-99D9-D769-D607E2843B19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825748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EEEEEE"/>
      </a:lt2>
      <a:accent1>
        <a:srgbClr val="000000"/>
      </a:accent1>
      <a:accent2>
        <a:srgbClr val="EFEFEF"/>
      </a:accent2>
      <a:accent3>
        <a:srgbClr val="D9D9D9"/>
      </a:accent3>
      <a:accent4>
        <a:srgbClr val="FFFFFF"/>
      </a:accent4>
      <a:accent5>
        <a:srgbClr val="FFFFFF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1064</Words>
  <Application>Microsoft Macintosh PowerPoint</Application>
  <PresentationFormat>와이드스크린</PresentationFormat>
  <Paragraphs>91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Adelle Sans Devanagari</vt:lpstr>
      <vt:lpstr>Calibri</vt:lpstr>
      <vt:lpstr>Newsreader</vt:lpstr>
      <vt:lpstr>Newsreader SemiBold</vt:lpstr>
      <vt:lpstr>Arial</vt:lpstr>
      <vt:lpstr>Aldrich</vt:lpstr>
      <vt:lpstr>Abril Fatface</vt:lpstr>
      <vt:lpstr>SlidesMania</vt:lpstr>
      <vt:lpstr>커뮤니티 텍스트를 활용한 자전거 휠셋 분석</vt:lpstr>
      <vt:lpstr>자전거</vt:lpstr>
      <vt:lpstr>좋은 휠셋은 무엇일까?</vt:lpstr>
      <vt:lpstr>좋은 휠셋은 무엇일까?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이재영</cp:lastModifiedBy>
  <cp:revision>37</cp:revision>
  <dcterms:modified xsi:type="dcterms:W3CDTF">2024-07-18T01:01:17Z</dcterms:modified>
</cp:coreProperties>
</file>